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25" r:id="rId3"/>
    <p:sldId id="326" r:id="rId4"/>
    <p:sldId id="324" r:id="rId5"/>
    <p:sldId id="327" r:id="rId6"/>
    <p:sldId id="315" r:id="rId7"/>
    <p:sldId id="314" r:id="rId8"/>
    <p:sldId id="316" r:id="rId9"/>
    <p:sldId id="317" r:id="rId10"/>
    <p:sldId id="320" r:id="rId11"/>
    <p:sldId id="318" r:id="rId12"/>
    <p:sldId id="323" r:id="rId13"/>
    <p:sldId id="329" r:id="rId14"/>
    <p:sldId id="328" r:id="rId15"/>
    <p:sldId id="266" r:id="rId16"/>
    <p:sldId id="330" r:id="rId17"/>
    <p:sldId id="331" r:id="rId18"/>
    <p:sldId id="332" r:id="rId19"/>
    <p:sldId id="339" r:id="rId20"/>
    <p:sldId id="340" r:id="rId21"/>
    <p:sldId id="333" r:id="rId22"/>
    <p:sldId id="334" r:id="rId23"/>
    <p:sldId id="335" r:id="rId24"/>
    <p:sldId id="374" r:id="rId25"/>
    <p:sldId id="336" r:id="rId26"/>
    <p:sldId id="381" r:id="rId27"/>
    <p:sldId id="353" r:id="rId28"/>
    <p:sldId id="337" r:id="rId29"/>
    <p:sldId id="432" r:id="rId30"/>
    <p:sldId id="352" r:id="rId31"/>
    <p:sldId id="338" r:id="rId32"/>
    <p:sldId id="351" r:id="rId33"/>
    <p:sldId id="265" r:id="rId34"/>
    <p:sldId id="341" r:id="rId35"/>
    <p:sldId id="342" r:id="rId36"/>
    <p:sldId id="343" r:id="rId37"/>
    <p:sldId id="344" r:id="rId38"/>
    <p:sldId id="354" r:id="rId39"/>
    <p:sldId id="345" r:id="rId40"/>
    <p:sldId id="355" r:id="rId41"/>
    <p:sldId id="356" r:id="rId42"/>
    <p:sldId id="346" r:id="rId43"/>
    <p:sldId id="347" r:id="rId44"/>
    <p:sldId id="348" r:id="rId45"/>
    <p:sldId id="373" r:id="rId46"/>
    <p:sldId id="409" r:id="rId47"/>
    <p:sldId id="392" r:id="rId48"/>
    <p:sldId id="393" r:id="rId49"/>
    <p:sldId id="394" r:id="rId50"/>
    <p:sldId id="395" r:id="rId51"/>
    <p:sldId id="396" r:id="rId52"/>
    <p:sldId id="397" r:id="rId53"/>
    <p:sldId id="398" r:id="rId54"/>
    <p:sldId id="399" r:id="rId55"/>
    <p:sldId id="400" r:id="rId56"/>
    <p:sldId id="410" r:id="rId57"/>
    <p:sldId id="405" r:id="rId58"/>
    <p:sldId id="411" r:id="rId59"/>
    <p:sldId id="377" r:id="rId60"/>
    <p:sldId id="437" r:id="rId61"/>
    <p:sldId id="380" r:id="rId62"/>
    <p:sldId id="438" r:id="rId63"/>
    <p:sldId id="379" r:id="rId64"/>
    <p:sldId id="431" r:id="rId65"/>
    <p:sldId id="430" r:id="rId66"/>
    <p:sldId id="429" r:id="rId67"/>
    <p:sldId id="421" r:id="rId68"/>
    <p:sldId id="422" r:id="rId69"/>
    <p:sldId id="423" r:id="rId70"/>
    <p:sldId id="424" r:id="rId71"/>
    <p:sldId id="425" r:id="rId72"/>
    <p:sldId id="426" r:id="rId73"/>
    <p:sldId id="457" r:id="rId74"/>
    <p:sldId id="458" r:id="rId75"/>
    <p:sldId id="433" r:id="rId76"/>
    <p:sldId id="434" r:id="rId77"/>
    <p:sldId id="435" r:id="rId78"/>
    <p:sldId id="459"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2" r:id="rId93"/>
    <p:sldId id="453" r:id="rId94"/>
    <p:sldId id="454" r:id="rId95"/>
    <p:sldId id="455" r:id="rId96"/>
    <p:sldId id="456" r:id="rId97"/>
    <p:sldId id="420" r:id="rId98"/>
    <p:sldId id="287" r:id="rId99"/>
    <p:sldId id="288" r:id="rId100"/>
    <p:sldId id="289" r:id="rId101"/>
    <p:sldId id="290" r:id="rId102"/>
    <p:sldId id="291" r:id="rId103"/>
    <p:sldId id="308" r:id="rId104"/>
    <p:sldId id="304" r:id="rId105"/>
    <p:sldId id="309" r:id="rId106"/>
    <p:sldId id="293" r:id="rId107"/>
    <p:sldId id="310" r:id="rId108"/>
    <p:sldId id="294" r:id="rId109"/>
    <p:sldId id="307" r:id="rId110"/>
    <p:sldId id="311" r:id="rId111"/>
    <p:sldId id="296" r:id="rId112"/>
    <p:sldId id="297"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1"/>
  </p:normalViewPr>
  <p:slideViewPr>
    <p:cSldViewPr>
      <p:cViewPr varScale="1">
        <p:scale>
          <a:sx n="96" d="100"/>
          <a:sy n="96" d="100"/>
        </p:scale>
        <p:origin x="1224" y="84"/>
      </p:cViewPr>
      <p:guideLst>
        <p:guide orient="horz" pos="2160"/>
        <p:guide pos="2880"/>
      </p:guideLst>
    </p:cSldViewPr>
  </p:slideViewPr>
  <p:outlineViewPr>
    <p:cViewPr>
      <p:scale>
        <a:sx n="33" d="100"/>
        <a:sy n="33" d="100"/>
      </p:scale>
      <p:origin x="0" y="-511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F3D49-2F16-45A4-A680-2FE553685BEB}" type="datetimeFigureOut">
              <a:rPr lang="en-US" smtClean="0"/>
              <a:t>1/18/2018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FAA22-A173-44EC-97BF-FC91033F7A22}" type="slidenum">
              <a:rPr lang="en-US" smtClean="0"/>
              <a:t>‹#›</a:t>
            </a:fld>
            <a:endParaRPr lang="en-US"/>
          </a:p>
        </p:txBody>
      </p:sp>
    </p:spTree>
    <p:extLst>
      <p:ext uri="{BB962C8B-B14F-4D97-AF65-F5344CB8AC3E}">
        <p14:creationId xmlns:p14="http://schemas.microsoft.com/office/powerpoint/2010/main" val="1179684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2</a:t>
            </a:fld>
            <a:endParaRPr lang="en-US"/>
          </a:p>
        </p:txBody>
      </p:sp>
    </p:spTree>
    <p:extLst>
      <p:ext uri="{BB962C8B-B14F-4D97-AF65-F5344CB8AC3E}">
        <p14:creationId xmlns:p14="http://schemas.microsoft.com/office/powerpoint/2010/main" val="241961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FAA22-A173-44EC-97BF-FC91033F7A22}" type="slidenum">
              <a:rPr lang="en-US" smtClean="0"/>
              <a:t>9</a:t>
            </a:fld>
            <a:endParaRPr lang="en-US"/>
          </a:p>
        </p:txBody>
      </p:sp>
    </p:spTree>
    <p:extLst>
      <p:ext uri="{BB962C8B-B14F-4D97-AF65-F5344CB8AC3E}">
        <p14:creationId xmlns:p14="http://schemas.microsoft.com/office/powerpoint/2010/main" val="3502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BFAA22-A173-44EC-97BF-FC91033F7A22}" type="slidenum">
              <a:rPr lang="en-US" smtClean="0"/>
              <a:t>12</a:t>
            </a:fld>
            <a:endParaRPr lang="en-US"/>
          </a:p>
        </p:txBody>
      </p:sp>
    </p:spTree>
    <p:extLst>
      <p:ext uri="{BB962C8B-B14F-4D97-AF65-F5344CB8AC3E}">
        <p14:creationId xmlns:p14="http://schemas.microsoft.com/office/powerpoint/2010/main" val="79633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37</a:t>
            </a:fld>
            <a:endParaRPr lang="en-US"/>
          </a:p>
        </p:txBody>
      </p:sp>
    </p:spTree>
    <p:extLst>
      <p:ext uri="{BB962C8B-B14F-4D97-AF65-F5344CB8AC3E}">
        <p14:creationId xmlns:p14="http://schemas.microsoft.com/office/powerpoint/2010/main" val="32688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38</a:t>
            </a:fld>
            <a:endParaRPr lang="en-US"/>
          </a:p>
        </p:txBody>
      </p:sp>
    </p:spTree>
    <p:extLst>
      <p:ext uri="{BB962C8B-B14F-4D97-AF65-F5344CB8AC3E}">
        <p14:creationId xmlns:p14="http://schemas.microsoft.com/office/powerpoint/2010/main" val="280050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40</a:t>
            </a:fld>
            <a:endParaRPr lang="en-US"/>
          </a:p>
        </p:txBody>
      </p:sp>
    </p:spTree>
    <p:extLst>
      <p:ext uri="{BB962C8B-B14F-4D97-AF65-F5344CB8AC3E}">
        <p14:creationId xmlns:p14="http://schemas.microsoft.com/office/powerpoint/2010/main" val="75296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BFAA22-A173-44EC-97BF-FC91033F7A22}" type="slidenum">
              <a:rPr lang="en-US" smtClean="0"/>
              <a:t>41</a:t>
            </a:fld>
            <a:endParaRPr lang="en-US"/>
          </a:p>
        </p:txBody>
      </p:sp>
    </p:spTree>
    <p:extLst>
      <p:ext uri="{BB962C8B-B14F-4D97-AF65-F5344CB8AC3E}">
        <p14:creationId xmlns:p14="http://schemas.microsoft.com/office/powerpoint/2010/main" val="21440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84C705-7A4D-4B62-AE5E-013F26604F64}" type="datetime1">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63373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8EDFBA-5B84-4141-B007-BFD617A474A6}" type="datetime1">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307243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30EA6-3630-4EE4-86E3-855F09297C14}" type="datetime1">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421267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0CD89-845C-4792-8E78-6AE60170046D}" type="datetime1">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706082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59622-511D-4430-A885-DB7C9D75CA99}" type="datetime1">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74080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E4E7A-6766-4E69-B97C-5E647ADCDE39}" type="datetime1">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268935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EA221-8F0E-4FBC-99F8-16ABF343A9AE}" type="datetime1">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364856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91F61-D5F8-420A-8A23-C9AF34819E46}" type="datetime1">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54357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12A48-A834-45B3-8A01-36F3A4F2D76B}" type="datetime1">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218742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AC3F37-28A1-49A9-A066-47A2310EB894}" type="datetime1">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13533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60D29B-CB7E-4A7B-BD71-0A08EC18AE7D}" type="datetime1">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17488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3951-79CE-4424-978F-2DA1FC7A70BA}" type="datetime1">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F1BDB-6CE4-495C-AC30-106FDA64768F}" type="slidenum">
              <a:rPr lang="en-US" smtClean="0"/>
              <a:t>‹#›</a:t>
            </a:fld>
            <a:endParaRPr lang="en-US"/>
          </a:p>
        </p:txBody>
      </p:sp>
    </p:spTree>
    <p:extLst>
      <p:ext uri="{BB962C8B-B14F-4D97-AF65-F5344CB8AC3E}">
        <p14:creationId xmlns:p14="http://schemas.microsoft.com/office/powerpoint/2010/main" val="1488738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670.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9.png"/></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5.emf"/><Relationship Id="rId5" Type="http://schemas.openxmlformats.org/officeDocument/2006/relationships/image" Target="../media/image113.w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4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60.png"/></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32.png"/><Relationship Id="rId7" Type="http://schemas.openxmlformats.org/officeDocument/2006/relationships/image" Target="../media/image1070.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70.jpeg"/></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27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3</a:t>
            </a:r>
          </a:p>
        </p:txBody>
      </p:sp>
      <p:sp>
        <p:nvSpPr>
          <p:cNvPr id="3" name="Subtitle 2"/>
          <p:cNvSpPr>
            <a:spLocks noGrp="1"/>
          </p:cNvSpPr>
          <p:nvPr>
            <p:ph type="subTitle" idx="1"/>
          </p:nvPr>
        </p:nvSpPr>
        <p:spPr/>
        <p:txBody>
          <a:bodyPr/>
          <a:lstStyle/>
          <a:p>
            <a:r>
              <a:rPr lang="en-US" dirty="0"/>
              <a:t>A Closer Look at Assumptions!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a:t>
            </a:fld>
            <a:endParaRPr lang="en-US"/>
          </a:p>
        </p:txBody>
      </p:sp>
    </p:spTree>
    <p:extLst>
      <p:ext uri="{BB962C8B-B14F-4D97-AF65-F5344CB8AC3E}">
        <p14:creationId xmlns:p14="http://schemas.microsoft.com/office/powerpoint/2010/main" val="914813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23.2</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10</a:t>
            </a:fld>
            <a:endParaRPr lang="en-US"/>
          </a:p>
        </p:txBody>
      </p:sp>
    </p:spTree>
    <p:extLst>
      <p:ext uri="{BB962C8B-B14F-4D97-AF65-F5344CB8AC3E}">
        <p14:creationId xmlns:p14="http://schemas.microsoft.com/office/powerpoint/2010/main" val="22666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fld id="{240F1BDB-6CE4-495C-AC30-106FDA64768F}" type="slidenum">
              <a:rPr lang="en-US" smtClean="0"/>
              <a:t>100</a:t>
            </a:fld>
            <a:endParaRPr lang="en-US"/>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r>
                <a:rPr lang="en-US" dirty="0"/>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r>
                <a:rPr lang="en-US" dirty="0"/>
                <a:t>Unsuccessful</a:t>
              </a:r>
            </a:p>
          </p:txBody>
        </p:sp>
      </p:grpSp>
    </p:spTree>
    <p:extLst>
      <p:ext uri="{BB962C8B-B14F-4D97-AF65-F5344CB8AC3E}">
        <p14:creationId xmlns:p14="http://schemas.microsoft.com/office/powerpoint/2010/main" val="3902239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47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40F1BDB-6CE4-495C-AC30-106FDA64768F}" type="slidenum">
              <a:rPr lang="en-US" smtClean="0"/>
              <a:t>101</a:t>
            </a:fld>
            <a:endParaRPr lang="en-US"/>
          </a:p>
        </p:txBody>
      </p:sp>
    </p:spTree>
    <p:extLst>
      <p:ext uri="{BB962C8B-B14F-4D97-AF65-F5344CB8AC3E}">
        <p14:creationId xmlns:p14="http://schemas.microsoft.com/office/powerpoint/2010/main" val="9536801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r>
              <a:rPr lang="en-US" dirty="0"/>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40F1BDB-6CE4-495C-AC30-106FDA64768F}" type="slidenum">
              <a:rPr lang="en-US" smtClean="0"/>
              <a:t>102</a:t>
            </a:fld>
            <a:endParaRPr lang="en-US"/>
          </a:p>
        </p:txBody>
      </p:sp>
    </p:spTree>
    <p:extLst>
      <p:ext uri="{BB962C8B-B14F-4D97-AF65-F5344CB8AC3E}">
        <p14:creationId xmlns:p14="http://schemas.microsoft.com/office/powerpoint/2010/main" val="3636527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103</a:t>
            </a:fld>
            <a:endParaRPr lang="en-US"/>
          </a:p>
        </p:txBody>
      </p:sp>
    </p:spTree>
    <p:extLst>
      <p:ext uri="{BB962C8B-B14F-4D97-AF65-F5344CB8AC3E}">
        <p14:creationId xmlns:p14="http://schemas.microsoft.com/office/powerpoint/2010/main" val="843657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endParaRPr lang="en-US" dirty="0"/>
          </a:p>
          <a:p>
            <a:r>
              <a:rPr lang="en-US" dirty="0"/>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fld id="{240F1BDB-6CE4-495C-AC30-106FDA64768F}" type="slidenum">
              <a:rPr lang="en-US" smtClean="0"/>
              <a:t>104</a:t>
            </a:fld>
            <a:endParaRPr lang="en-US"/>
          </a:p>
        </p:txBody>
      </p:sp>
    </p:spTree>
    <p:extLst>
      <p:ext uri="{BB962C8B-B14F-4D97-AF65-F5344CB8AC3E}">
        <p14:creationId xmlns:p14="http://schemas.microsoft.com/office/powerpoint/2010/main" val="3145151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105</a:t>
            </a:fld>
            <a:endParaRPr lang="en-US"/>
          </a:p>
        </p:txBody>
      </p:sp>
    </p:spTree>
    <p:extLst>
      <p:ext uri="{BB962C8B-B14F-4D97-AF65-F5344CB8AC3E}">
        <p14:creationId xmlns:p14="http://schemas.microsoft.com/office/powerpoint/2010/main" val="843657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106</a:t>
            </a:fld>
            <a:endParaRPr lang="en-US"/>
          </a:p>
        </p:txBody>
      </p:sp>
    </p:spTree>
    <p:extLst>
      <p:ext uri="{BB962C8B-B14F-4D97-AF65-F5344CB8AC3E}">
        <p14:creationId xmlns:p14="http://schemas.microsoft.com/office/powerpoint/2010/main" val="1391470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107</a:t>
            </a:fld>
            <a:endParaRPr lang="en-US"/>
          </a:p>
        </p:txBody>
      </p:sp>
    </p:spTree>
    <p:extLst>
      <p:ext uri="{BB962C8B-B14F-4D97-AF65-F5344CB8AC3E}">
        <p14:creationId xmlns:p14="http://schemas.microsoft.com/office/powerpoint/2010/main" val="843657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5" name="Slide Number Placeholder 4"/>
          <p:cNvSpPr>
            <a:spLocks noGrp="1"/>
          </p:cNvSpPr>
          <p:nvPr>
            <p:ph type="sldNum" sz="quarter" idx="12"/>
          </p:nvPr>
        </p:nvSpPr>
        <p:spPr/>
        <p:txBody>
          <a:bodyPr/>
          <a:lstStyle/>
          <a:p>
            <a:fld id="{240F1BDB-6CE4-495C-AC30-106FDA64768F}" type="slidenum">
              <a:rPr lang="en-US" smtClean="0"/>
              <a:t>108</a:t>
            </a:fld>
            <a:endParaRPr lang="en-US"/>
          </a:p>
        </p:txBody>
      </p:sp>
    </p:spTree>
    <p:extLst>
      <p:ext uri="{BB962C8B-B14F-4D97-AF65-F5344CB8AC3E}">
        <p14:creationId xmlns:p14="http://schemas.microsoft.com/office/powerpoint/2010/main" val="31543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0F1BDB-6CE4-495C-AC30-106FDA64768F}" type="slidenum">
              <a:rPr lang="en-US" smtClean="0"/>
              <a:t>109</a:t>
            </a:fld>
            <a:endParaRPr lang="en-US"/>
          </a:p>
        </p:txBody>
      </p:sp>
      <p:sp>
        <p:nvSpPr>
          <p:cNvPr id="7" name="Rectangle 6"/>
          <p:cNvSpPr/>
          <p:nvPr/>
        </p:nvSpPr>
        <p:spPr>
          <a:xfrm>
            <a:off x="152400" y="4495800"/>
            <a:ext cx="2552701" cy="1200329"/>
          </a:xfrm>
          <a:prstGeom prst="rect">
            <a:avLst/>
          </a:prstGeom>
        </p:spPr>
        <p:txBody>
          <a:bodyPr wrap="square">
            <a:spAutoFit/>
          </a:bodyPr>
          <a:lstStyle/>
          <a:p>
            <a:pPr>
              <a:spcBef>
                <a:spcPct val="0"/>
              </a:spcBef>
              <a:buClrTx/>
              <a:buFontTx/>
              <a:buNone/>
            </a:pPr>
            <a:r>
              <a:rPr lang="en-US" altLang="en-US" sz="3600" b="1" i="1" dirty="0">
                <a:solidFill>
                  <a:schemeClr val="tx2"/>
                </a:solidFill>
              </a:rPr>
              <a:t>H</a:t>
            </a:r>
            <a:r>
              <a:rPr lang="en-US" altLang="en-US" sz="3600" b="1" baseline="-25000" dirty="0">
                <a:solidFill>
                  <a:schemeClr val="tx2"/>
                </a:solidFill>
              </a:rPr>
              <a:t>0</a:t>
            </a:r>
            <a:r>
              <a:rPr lang="en-US" altLang="en-US" sz="3600" b="1" dirty="0">
                <a:solidFill>
                  <a:schemeClr val="tx2"/>
                </a:solidFill>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a:t>
            </a:r>
            <a:endParaRPr lang="en-US" altLang="en-US" sz="3600" b="1" baseline="-25000" dirty="0">
              <a:solidFill>
                <a:schemeClr val="tx2"/>
              </a:solidFill>
              <a:sym typeface="Symbol" pitchFamily="18" charset="2"/>
            </a:endParaRPr>
          </a:p>
          <a:p>
            <a:pPr>
              <a:spcBef>
                <a:spcPct val="0"/>
              </a:spcBef>
              <a:buClrTx/>
              <a:buFontTx/>
              <a:buNone/>
            </a:pPr>
            <a:r>
              <a:rPr lang="en-US" altLang="en-US" sz="3600" b="1" i="1" dirty="0">
                <a:solidFill>
                  <a:schemeClr val="tx2"/>
                </a:solidFill>
                <a:sym typeface="Symbol" pitchFamily="18" charset="2"/>
              </a:rPr>
              <a:t>H</a:t>
            </a:r>
            <a:r>
              <a:rPr lang="en-US" altLang="en-US" sz="3600" b="1" baseline="-25000" dirty="0">
                <a:solidFill>
                  <a:schemeClr val="tx2"/>
                </a:solidFill>
                <a:sym typeface="Symbol" pitchFamily="18" charset="2"/>
              </a:rPr>
              <a:t>1</a:t>
            </a:r>
            <a:r>
              <a:rPr lang="en-US" altLang="en-US" sz="3600" b="1" dirty="0">
                <a:solidFill>
                  <a:schemeClr val="tx2"/>
                </a:solidFill>
                <a:sym typeface="Symbol" pitchFamily="18" charset="2"/>
              </a:rPr>
              <a: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s</a:t>
            </a:r>
            <a:r>
              <a:rPr lang="en-US" altLang="en-US" sz="3600" b="1" dirty="0">
                <a:solidFill>
                  <a:schemeClr val="tx2"/>
                </a:solidFill>
                <a:sym typeface="Symbol" pitchFamily="18" charset="2"/>
              </a:rPr>
              <a:t> &lt; </a:t>
            </a:r>
            <a:r>
              <a:rPr lang="en-US" altLang="en-US" sz="3600" b="1" i="1" dirty="0">
                <a:solidFill>
                  <a:schemeClr val="tx2"/>
                </a:solidFill>
                <a:sym typeface="Symbol" pitchFamily="18" charset="2"/>
              </a:rPr>
              <a:t></a:t>
            </a:r>
            <a:r>
              <a:rPr lang="en-US" altLang="en-US" sz="3600" b="1" i="1" baseline="-25000" dirty="0">
                <a:solidFill>
                  <a:schemeClr val="tx2"/>
                </a:solidFill>
                <a:sym typeface="Symbol" pitchFamily="18" charset="2"/>
              </a:rPr>
              <a:t>u </a:t>
            </a:r>
            <a:endParaRPr lang="en-US" altLang="en-US" sz="3600" b="1" dirty="0">
              <a:solidFill>
                <a:srgbClr val="FF0000"/>
              </a:solidFill>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r>
              <a:rPr lang="en-US" dirty="0"/>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7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23.2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23.2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endParaRPr lang="en-US" dirty="0"/>
          </a:p>
        </p:txBody>
      </p:sp>
      <p:sp>
        <p:nvSpPr>
          <p:cNvPr id="3" name="Slide Number Placeholder 2"/>
          <p:cNvSpPr>
            <a:spLocks noGrp="1"/>
          </p:cNvSpPr>
          <p:nvPr>
            <p:ph type="sldNum" sz="quarter" idx="12"/>
          </p:nvPr>
        </p:nvSpPr>
        <p:spPr/>
        <p:txBody>
          <a:bodyPr/>
          <a:lstStyle/>
          <a:p>
            <a:fld id="{240F1BDB-6CE4-495C-AC30-106FDA64768F}" type="slidenum">
              <a:rPr lang="en-US" smtClean="0"/>
              <a:t>11</a:t>
            </a:fld>
            <a:endParaRPr lang="en-US"/>
          </a:p>
        </p:txBody>
      </p:sp>
    </p:spTree>
    <p:extLst>
      <p:ext uri="{BB962C8B-B14F-4D97-AF65-F5344CB8AC3E}">
        <p14:creationId xmlns:p14="http://schemas.microsoft.com/office/powerpoint/2010/main" val="434067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110</a:t>
            </a:fld>
            <a:endParaRPr lang="en-US"/>
          </a:p>
        </p:txBody>
      </p:sp>
    </p:spTree>
    <p:extLst>
      <p:ext uri="{BB962C8B-B14F-4D97-AF65-F5344CB8AC3E}">
        <p14:creationId xmlns:p14="http://schemas.microsoft.com/office/powerpoint/2010/main" val="8436572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92500" lnSpcReduction="20000"/>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algn="ctr"/>
            <a:r>
              <a:rPr lang="en-US" sz="3600" dirty="0"/>
              <a:t>SCOPE</a:t>
            </a:r>
          </a:p>
        </p:txBody>
      </p:sp>
      <p:sp>
        <p:nvSpPr>
          <p:cNvPr id="4" name="Slide Number Placeholder 3"/>
          <p:cNvSpPr>
            <a:spLocks noGrp="1"/>
          </p:cNvSpPr>
          <p:nvPr>
            <p:ph type="sldNum" sz="quarter" idx="12"/>
          </p:nvPr>
        </p:nvSpPr>
        <p:spPr/>
        <p:txBody>
          <a:bodyPr/>
          <a:lstStyle/>
          <a:p>
            <a:fld id="{240F1BDB-6CE4-495C-AC30-106FDA64768F}" type="slidenum">
              <a:rPr lang="en-US" smtClean="0"/>
              <a:t>111</a:t>
            </a:fld>
            <a:endParaRPr lang="en-US"/>
          </a:p>
        </p:txBody>
      </p:sp>
    </p:spTree>
    <p:extLst>
      <p:ext uri="{BB962C8B-B14F-4D97-AF65-F5344CB8AC3E}">
        <p14:creationId xmlns:p14="http://schemas.microsoft.com/office/powerpoint/2010/main" val="3021067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lnSpcReduction="10000"/>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112</a:t>
            </a:fld>
            <a:endParaRPr lang="en-US"/>
          </a:p>
        </p:txBody>
      </p:sp>
    </p:spTree>
    <p:extLst>
      <p:ext uri="{BB962C8B-B14F-4D97-AF65-F5344CB8AC3E}">
        <p14:creationId xmlns:p14="http://schemas.microsoft.com/office/powerpoint/2010/main" val="94497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00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a:t>
            </a:r>
            <a:r>
              <a:rPr lang="en-US"/>
              <a:t>mean is </a:t>
            </a:r>
            <a:r>
              <a:rPr lang="en-US" dirty="0"/>
              <a:t>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algn="ctr"/>
            <a:r>
              <a:rPr lang="en-US" sz="2800" dirty="0">
                <a:solidFill>
                  <a:srgbClr val="0070C0"/>
                </a:solidFill>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fld id="{240F1BDB-6CE4-495C-AC30-106FDA64768F}" type="slidenum">
              <a:rPr lang="en-US" smtClean="0"/>
              <a:t>12</a:t>
            </a:fld>
            <a:endParaRPr lang="en-US" dirty="0"/>
          </a:p>
        </p:txBody>
      </p:sp>
    </p:spTree>
    <p:extLst>
      <p:ext uri="{BB962C8B-B14F-4D97-AF65-F5344CB8AC3E}">
        <p14:creationId xmlns:p14="http://schemas.microsoft.com/office/powerpoint/2010/main" val="9509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13</a:t>
            </a:fld>
            <a:endParaRPr lang="en-US"/>
          </a:p>
        </p:txBody>
      </p:sp>
    </p:spTree>
    <p:extLst>
      <p:ext uri="{BB962C8B-B14F-4D97-AF65-F5344CB8AC3E}">
        <p14:creationId xmlns:p14="http://schemas.microsoft.com/office/powerpoint/2010/main" val="267596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fontScale="92500"/>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fld id="{240F1BDB-6CE4-495C-AC30-106FDA64768F}" type="slidenum">
              <a:rPr lang="en-US" smtClean="0"/>
              <a:t>14</a:t>
            </a:fld>
            <a:endParaRPr lang="en-US"/>
          </a:p>
        </p:txBody>
      </p:sp>
    </p:spTree>
    <p:extLst>
      <p:ext uri="{BB962C8B-B14F-4D97-AF65-F5344CB8AC3E}">
        <p14:creationId xmlns:p14="http://schemas.microsoft.com/office/powerpoint/2010/main" val="217938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fld id="{240F1BDB-6CE4-495C-AC30-106FDA64768F}" type="slidenum">
              <a:rPr lang="en-US" smtClean="0"/>
              <a:t>15</a:t>
            </a:fld>
            <a:endParaRPr lang="en-US"/>
          </a:p>
        </p:txBody>
      </p:sp>
    </p:spTree>
    <p:extLst>
      <p:ext uri="{BB962C8B-B14F-4D97-AF65-F5344CB8AC3E}">
        <p14:creationId xmlns:p14="http://schemas.microsoft.com/office/powerpoint/2010/main" val="67899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162800" y="5029200"/>
            <a:ext cx="1828800" cy="646331"/>
          </a:xfrm>
          <a:prstGeom prst="rect">
            <a:avLst/>
          </a:prstGeom>
          <a:noFill/>
        </p:spPr>
        <p:txBody>
          <a:bodyPr wrap="square" rtlCol="0">
            <a:spAutoFit/>
          </a:bodyPr>
          <a:lstStyle/>
          <a:p>
            <a:r>
              <a:rPr lang="en-US" dirty="0"/>
              <a:t>Note the</a:t>
            </a:r>
          </a:p>
          <a:p>
            <a:r>
              <a:rPr lang="en-US" dirty="0"/>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0F1BDB-6CE4-495C-AC30-106FDA64768F}" type="slidenum">
              <a:rPr lang="en-US" smtClean="0"/>
              <a:t>16</a:t>
            </a:fld>
            <a:endParaRPr lang="en-US"/>
          </a:p>
        </p:txBody>
      </p:sp>
    </p:spTree>
    <p:extLst>
      <p:ext uri="{BB962C8B-B14F-4D97-AF65-F5344CB8AC3E}">
        <p14:creationId xmlns:p14="http://schemas.microsoft.com/office/powerpoint/2010/main" val="284718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116645" y="4873910"/>
            <a:ext cx="1828800" cy="1200329"/>
          </a:xfrm>
          <a:prstGeom prst="rect">
            <a:avLst/>
          </a:prstGeom>
          <a:noFill/>
        </p:spPr>
        <p:txBody>
          <a:bodyPr wrap="square" rtlCol="0">
            <a:spAutoFit/>
          </a:bodyPr>
          <a:lstStyle/>
          <a:p>
            <a:pPr algn="ctr"/>
            <a:r>
              <a:rPr lang="en-US" dirty="0"/>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r>
              <a:rPr lang="en-US" dirty="0"/>
              <a:t>Note the </a:t>
            </a:r>
          </a:p>
          <a:p>
            <a:r>
              <a:rPr lang="en-US" dirty="0"/>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240F1BDB-6CE4-495C-AC30-106FDA64768F}" type="slidenum">
              <a:rPr lang="en-US" smtClean="0"/>
              <a:t>17</a:t>
            </a:fld>
            <a:endParaRPr lang="en-US"/>
          </a:p>
        </p:txBody>
      </p:sp>
    </p:spTree>
    <p:extLst>
      <p:ext uri="{BB962C8B-B14F-4D97-AF65-F5344CB8AC3E}">
        <p14:creationId xmlns:p14="http://schemas.microsoft.com/office/powerpoint/2010/main" val="251584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dirty="0"/>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dirty="0"/>
              <a:t>n = 100</a:t>
            </a:r>
          </a:p>
        </p:txBody>
      </p:sp>
      <p:sp>
        <p:nvSpPr>
          <p:cNvPr id="3" name="Slide Number Placeholder 2"/>
          <p:cNvSpPr>
            <a:spLocks noGrp="1"/>
          </p:cNvSpPr>
          <p:nvPr>
            <p:ph type="sldNum" sz="quarter" idx="12"/>
          </p:nvPr>
        </p:nvSpPr>
        <p:spPr/>
        <p:txBody>
          <a:bodyPr/>
          <a:lstStyle/>
          <a:p>
            <a:fld id="{240F1BDB-6CE4-495C-AC30-106FDA64768F}" type="slidenum">
              <a:rPr lang="en-US" smtClean="0"/>
              <a:t>18</a:t>
            </a:fld>
            <a:endParaRPr lang="en-US"/>
          </a:p>
        </p:txBody>
      </p:sp>
    </p:spTree>
    <p:extLst>
      <p:ext uri="{BB962C8B-B14F-4D97-AF65-F5344CB8AC3E}">
        <p14:creationId xmlns:p14="http://schemas.microsoft.com/office/powerpoint/2010/main" val="190153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q-q </a:t>
            </a:r>
            <a:r>
              <a:rPr lang="en-US" dirty="0"/>
              <a:t>Plot</a:t>
            </a:r>
          </a:p>
        </p:txBody>
      </p:sp>
      <p:graphicFrame>
        <p:nvGraphicFramePr>
          <p:cNvPr id="9" name="Table 8"/>
          <p:cNvGraphicFramePr>
            <a:graphicFrameLocks noGrp="1"/>
          </p:cNvGraphicFramePr>
          <p:nvPr>
            <p:extLst>
              <p:ext uri="{D42A27DB-BD31-4B8C-83A1-F6EECF244321}">
                <p14:modId xmlns:p14="http://schemas.microsoft.com/office/powerpoint/2010/main" val="490041016"/>
              </p:ext>
            </p:extLst>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19</a:t>
            </a:fld>
            <a:endParaRPr lang="en-US"/>
          </a:p>
        </p:txBody>
      </p:sp>
      <p:sp>
        <p:nvSpPr>
          <p:cNvPr id="4" name="TextBox 3"/>
          <p:cNvSpPr txBox="1"/>
          <p:nvPr/>
        </p:nvSpPr>
        <p:spPr>
          <a:xfrm>
            <a:off x="3886200" y="3516980"/>
            <a:ext cx="4800600" cy="2862322"/>
          </a:xfrm>
          <a:prstGeom prst="rect">
            <a:avLst/>
          </a:prstGeom>
          <a:noFill/>
        </p:spPr>
        <p:txBody>
          <a:bodyPr wrap="square" rtlCol="0">
            <a:spAutoFit/>
          </a:bodyPr>
          <a:lstStyle/>
          <a:p>
            <a:r>
              <a:rPr lang="en-US" dirty="0"/>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37902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689609" cy="3306762"/>
          </a:xfrm>
        </p:spPr>
        <p:txBody>
          <a:bodyPr>
            <a:normAutofit fontScale="90000"/>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algn="ctr"/>
            <a:r>
              <a:rPr lang="en-US" dirty="0">
                <a:solidFill>
                  <a:srgbClr val="FF0000"/>
                </a:solidFill>
              </a:rPr>
              <a:t>95</a:t>
            </a:r>
            <a:r>
              <a:rPr lang="en-US" dirty="0"/>
              <a:t>% CI</a:t>
            </a:r>
          </a:p>
          <a:p>
            <a:pPr algn="ctr"/>
            <a:r>
              <a:rPr lang="en-US" dirty="0"/>
              <a:t>Vs. </a:t>
            </a:r>
          </a:p>
          <a:p>
            <a:pPr algn="ctr"/>
            <a:r>
              <a:rPr lang="el-GR" dirty="0"/>
              <a:t>α</a:t>
            </a:r>
            <a:r>
              <a:rPr lang="en-US" dirty="0"/>
              <a:t> = </a:t>
            </a:r>
            <a:r>
              <a:rPr lang="en-US" dirty="0">
                <a:solidFill>
                  <a:srgbClr val="FF0000"/>
                </a:solidFill>
              </a:rPr>
              <a:t>.05</a:t>
            </a:r>
            <a:r>
              <a:rPr lang="en-US" dirty="0"/>
              <a:t> </a:t>
            </a:r>
            <a:r>
              <a:rPr lang="en-US" dirty="0" err="1"/>
              <a:t>Hyp</a:t>
            </a:r>
            <a:r>
              <a:rPr lang="en-US" dirty="0"/>
              <a:t> Test </a:t>
            </a:r>
          </a:p>
        </p:txBody>
      </p:sp>
      <p:sp>
        <p:nvSpPr>
          <p:cNvPr id="14" name="Rectangle 13"/>
          <p:cNvSpPr/>
          <p:nvPr/>
        </p:nvSpPr>
        <p:spPr>
          <a:xfrm>
            <a:off x="4572000" y="258077"/>
            <a:ext cx="881973" cy="369332"/>
          </a:xfrm>
          <a:prstGeom prst="rect">
            <a:avLst/>
          </a:prstGeom>
        </p:spPr>
        <p:txBody>
          <a:bodyPr wrap="none">
            <a:spAutoFit/>
          </a:bodyPr>
          <a:lstStyle/>
          <a:p>
            <a:r>
              <a:rPr lang="el-GR" dirty="0"/>
              <a:t>α</a:t>
            </a:r>
            <a:r>
              <a:rPr lang="en-US" dirty="0"/>
              <a:t> = .05 </a:t>
            </a:r>
          </a:p>
        </p:txBody>
      </p:sp>
      <p:sp>
        <p:nvSpPr>
          <p:cNvPr id="3" name="Slide Number Placeholder 2"/>
          <p:cNvSpPr>
            <a:spLocks noGrp="1"/>
          </p:cNvSpPr>
          <p:nvPr>
            <p:ph type="sldNum" sz="quarter" idx="12"/>
          </p:nvPr>
        </p:nvSpPr>
        <p:spPr/>
        <p:txBody>
          <a:bodyPr/>
          <a:lstStyle/>
          <a:p>
            <a:fld id="{240F1BDB-6CE4-495C-AC30-106FDA64768F}" type="slidenum">
              <a:rPr lang="en-US" smtClean="0"/>
              <a:t>2</a:t>
            </a:fld>
            <a:endParaRPr lang="en-US"/>
          </a:p>
        </p:txBody>
      </p:sp>
      <p:sp>
        <p:nvSpPr>
          <p:cNvPr id="4" name="TextBox 3"/>
          <p:cNvSpPr txBox="1"/>
          <p:nvPr/>
        </p:nvSpPr>
        <p:spPr>
          <a:xfrm>
            <a:off x="192949" y="4413151"/>
            <a:ext cx="2438849" cy="2308324"/>
          </a:xfrm>
          <a:prstGeom prst="rect">
            <a:avLst/>
          </a:prstGeom>
          <a:noFill/>
        </p:spPr>
        <p:txBody>
          <a:bodyPr wrap="square" rtlCol="0">
            <a:spAutoFit/>
          </a:bodyPr>
          <a:lstStyle/>
          <a:p>
            <a:r>
              <a:rPr lang="en-US" dirty="0"/>
              <a:t>For the corresponding alpha, a (1-alpha)% CI will contain X when the test of Ho: mu = X fails to reject Ho and will not contain X when the test rejects Ho.  </a:t>
            </a:r>
          </a:p>
          <a:p>
            <a:endParaRPr lang="en-US" dirty="0"/>
          </a:p>
        </p:txBody>
      </p:sp>
    </p:spTree>
    <p:extLst>
      <p:ext uri="{BB962C8B-B14F-4D97-AF65-F5344CB8AC3E}">
        <p14:creationId xmlns:p14="http://schemas.microsoft.com/office/powerpoint/2010/main" val="23326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240F1BDB-6CE4-495C-AC30-106FDA64768F}" type="slidenum">
              <a:rPr lang="en-US" smtClean="0"/>
              <a:t>20</a:t>
            </a:fld>
            <a:endParaRPr lang="en-US"/>
          </a:p>
        </p:txBody>
      </p:sp>
    </p:spTree>
    <p:extLst>
      <p:ext uri="{BB962C8B-B14F-4D97-AF65-F5344CB8AC3E}">
        <p14:creationId xmlns:p14="http://schemas.microsoft.com/office/powerpoint/2010/main" val="6776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r>
              <a:rPr lang="en-US" b="1" dirty="0">
                <a:solidFill>
                  <a:srgbClr val="FF0000"/>
                </a:solidFill>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r>
              <a:rPr lang="en-US" b="1" dirty="0">
                <a:solidFill>
                  <a:srgbClr val="FF0000"/>
                </a:solidFill>
              </a:rPr>
              <a:t>n = 100</a:t>
            </a:r>
          </a:p>
        </p:txBody>
      </p:sp>
      <p:sp>
        <p:nvSpPr>
          <p:cNvPr id="5" name="Slide Number Placeholder 4"/>
          <p:cNvSpPr>
            <a:spLocks noGrp="1"/>
          </p:cNvSpPr>
          <p:nvPr>
            <p:ph type="sldNum" sz="quarter" idx="12"/>
          </p:nvPr>
        </p:nvSpPr>
        <p:spPr/>
        <p:txBody>
          <a:bodyPr/>
          <a:lstStyle/>
          <a:p>
            <a:fld id="{240F1BDB-6CE4-495C-AC30-106FDA64768F}" type="slidenum">
              <a:rPr lang="en-US" smtClean="0"/>
              <a:t>21</a:t>
            </a:fld>
            <a:endParaRPr lang="en-US"/>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r>
              <a:rPr lang="en-US" dirty="0"/>
              <a:t>Not normal! Data is skewed to the right and does not fall along a straight line in this q-q plot.</a:t>
            </a:r>
          </a:p>
        </p:txBody>
      </p:sp>
    </p:spTree>
    <p:extLst>
      <p:ext uri="{BB962C8B-B14F-4D97-AF65-F5344CB8AC3E}">
        <p14:creationId xmlns:p14="http://schemas.microsoft.com/office/powerpoint/2010/main" val="30164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r>
              <a:rPr lang="en-US" dirty="0">
                <a:solidFill>
                  <a:srgbClr val="FF0000"/>
                </a:solidFill>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r>
              <a:rPr lang="en-US" dirty="0">
                <a:solidFill>
                  <a:srgbClr val="FF0000"/>
                </a:solidFill>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22</a:t>
            </a:fld>
            <a:endParaRPr lang="en-US"/>
          </a:p>
        </p:txBody>
      </p:sp>
      <p:sp>
        <p:nvSpPr>
          <p:cNvPr id="4" name="TextBox 3"/>
          <p:cNvSpPr txBox="1"/>
          <p:nvPr/>
        </p:nvSpPr>
        <p:spPr>
          <a:xfrm>
            <a:off x="304800" y="6204982"/>
            <a:ext cx="8686800" cy="369332"/>
          </a:xfrm>
          <a:prstGeom prst="rect">
            <a:avLst/>
          </a:prstGeom>
          <a:noFill/>
        </p:spPr>
        <p:txBody>
          <a:bodyPr wrap="square" rtlCol="0">
            <a:spAutoFit/>
          </a:bodyPr>
          <a:lstStyle/>
          <a:p>
            <a:r>
              <a:rPr lang="en-US" dirty="0"/>
              <a:t>Data comes from a normal distribution, but it is hard to tell given the small sample size.</a:t>
            </a:r>
          </a:p>
        </p:txBody>
      </p:sp>
    </p:spTree>
    <p:extLst>
      <p:ext uri="{BB962C8B-B14F-4D97-AF65-F5344CB8AC3E}">
        <p14:creationId xmlns:p14="http://schemas.microsoft.com/office/powerpoint/2010/main" val="6623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r>
              <a:rPr lang="en-US" b="1" dirty="0">
                <a:solidFill>
                  <a:srgbClr val="FF0000"/>
                </a:solidFill>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b="1" dirty="0">
                <a:solidFill>
                  <a:srgbClr val="FF0000"/>
                </a:solidFill>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23</a:t>
            </a:fld>
            <a:endParaRPr lang="en-US"/>
          </a:p>
        </p:txBody>
      </p:sp>
      <p:sp>
        <p:nvSpPr>
          <p:cNvPr id="4" name="TextBox 3"/>
          <p:cNvSpPr txBox="1"/>
          <p:nvPr/>
        </p:nvSpPr>
        <p:spPr>
          <a:xfrm>
            <a:off x="436098" y="6236179"/>
            <a:ext cx="7810500" cy="646331"/>
          </a:xfrm>
          <a:prstGeom prst="rect">
            <a:avLst/>
          </a:prstGeom>
          <a:noFill/>
        </p:spPr>
        <p:txBody>
          <a:bodyPr wrap="square" rtlCol="0">
            <a:spAutoFit/>
          </a:bodyPr>
          <a:lstStyle/>
          <a:p>
            <a:r>
              <a:rPr lang="en-US" dirty="0"/>
              <a:t>It looks like the data might not be normal (skew, curvature of q-q plot), but it is hard to tell with this small sample size.</a:t>
            </a:r>
          </a:p>
        </p:txBody>
      </p:sp>
    </p:spTree>
    <p:extLst>
      <p:ext uri="{BB962C8B-B14F-4D97-AF65-F5344CB8AC3E}">
        <p14:creationId xmlns:p14="http://schemas.microsoft.com/office/powerpoint/2010/main" val="17595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algn="ctr"/>
            <a:r>
              <a:rPr lang="en-US" dirty="0"/>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algn="ctr"/>
            <a:r>
              <a:rPr lang="en-US" dirty="0"/>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r>
              <a:rPr lang="en-US" dirty="0"/>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r>
              <a:rPr lang="en-US" dirty="0"/>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fld id="{240F1BDB-6CE4-495C-AC30-106FDA64768F}" type="slidenum">
              <a:rPr lang="en-US" smtClean="0"/>
              <a:t>24</a:t>
            </a:fld>
            <a:endParaRPr lang="en-US"/>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r>
              <a:rPr lang="en-US" dirty="0"/>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15907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extLst>
              <p:ext uri="{D42A27DB-BD31-4B8C-83A1-F6EECF244321}">
                <p14:modId xmlns:p14="http://schemas.microsoft.com/office/powerpoint/2010/main" val="595126197"/>
              </p:ext>
            </p:extLst>
          </p:nvPr>
        </p:nvGraphicFramePr>
        <p:xfrm>
          <a:off x="762000" y="1417203"/>
          <a:ext cx="7543800" cy="5506367"/>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240F1BDB-6CE4-495C-AC30-106FDA64768F}" type="slidenum">
              <a:rPr lang="en-US" smtClean="0"/>
              <a:t>25</a:t>
            </a:fld>
            <a:endParaRPr lang="en-US"/>
          </a:p>
        </p:txBody>
      </p:sp>
    </p:spTree>
    <p:extLst>
      <p:ext uri="{BB962C8B-B14F-4D97-AF65-F5344CB8AC3E}">
        <p14:creationId xmlns:p14="http://schemas.microsoft.com/office/powerpoint/2010/main" val="4060469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26</a:t>
            </a:fld>
            <a:endParaRPr lang="en-US"/>
          </a:p>
        </p:txBody>
      </p:sp>
    </p:spTree>
    <p:extLst>
      <p:ext uri="{BB962C8B-B14F-4D97-AF65-F5344CB8AC3E}">
        <p14:creationId xmlns:p14="http://schemas.microsoft.com/office/powerpoint/2010/main" val="3017376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27</a:t>
            </a:fld>
            <a:endParaRPr lang="en-US"/>
          </a:p>
        </p:txBody>
      </p:sp>
    </p:spTree>
    <p:extLst>
      <p:ext uri="{BB962C8B-B14F-4D97-AF65-F5344CB8AC3E}">
        <p14:creationId xmlns:p14="http://schemas.microsoft.com/office/powerpoint/2010/main" val="2998457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r>
              <a:rPr lang="en-US" dirty="0"/>
              <a:t>ASSUMPTIONS:  </a:t>
            </a:r>
          </a:p>
          <a:p>
            <a:r>
              <a:rPr lang="en-US" b="1" dirty="0"/>
              <a:t>Normal Population Distribution: </a:t>
            </a:r>
            <a:r>
              <a:rPr lang="en-US" dirty="0"/>
              <a:t>Judging from the histogram and q-q plots, there is little to no evidence that the population distribution of patron ages at the Comber at 7pm is not normal.  We will assume that this distribution is normal and proceed.  </a:t>
            </a:r>
          </a:p>
          <a:p>
            <a:r>
              <a:rPr lang="en-US" b="1" dirty="0"/>
              <a:t>Independence:</a:t>
            </a:r>
            <a:r>
              <a:rPr lang="en-US" dirty="0"/>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fld id="{240F1BDB-6CE4-495C-AC30-106FDA64768F}" type="slidenum">
              <a:rPr lang="en-US" smtClean="0"/>
              <a:t>28</a:t>
            </a:fld>
            <a:endParaRPr lang="en-US"/>
          </a:p>
        </p:txBody>
      </p:sp>
      <p:sp>
        <p:nvSpPr>
          <p:cNvPr id="7" name="TextBox 6"/>
          <p:cNvSpPr txBox="1"/>
          <p:nvPr/>
        </p:nvSpPr>
        <p:spPr>
          <a:xfrm>
            <a:off x="609600" y="3540386"/>
            <a:ext cx="8229600" cy="923330"/>
          </a:xfrm>
          <a:prstGeom prst="rect">
            <a:avLst/>
          </a:prstGeom>
          <a:noFill/>
        </p:spPr>
        <p:txBody>
          <a:bodyPr wrap="square" rtlCol="0">
            <a:spAutoFit/>
          </a:bodyPr>
          <a:lstStyle/>
          <a:p>
            <a:r>
              <a:rPr lang="en-US" dirty="0"/>
              <a:t>PROBLEM STATEMENT:</a:t>
            </a:r>
          </a:p>
          <a:p>
            <a:r>
              <a:rPr lang="en-US" dirty="0"/>
              <a:t>Test the claim that the mean age of Beach Comber patrons at 7pm is different from 21.</a:t>
            </a:r>
          </a:p>
        </p:txBody>
      </p:sp>
    </p:spTree>
    <p:extLst>
      <p:ext uri="{BB962C8B-B14F-4D97-AF65-F5344CB8AC3E}">
        <p14:creationId xmlns:p14="http://schemas.microsoft.com/office/powerpoint/2010/main" val="998429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r>
              <a:rPr lang="en-US" sz="2400" dirty="0">
                <a:solidFill>
                  <a:srgbClr val="FF0000"/>
                </a:solidFill>
              </a:rPr>
              <a:t>Step 4: Find the p-value: </a:t>
            </a:r>
            <a:r>
              <a:rPr lang="en-US" sz="2400" dirty="0" err="1">
                <a:solidFill>
                  <a:srgbClr val="FF0000"/>
                </a:solidFill>
              </a:rPr>
              <a:t>Pvalue</a:t>
            </a:r>
            <a:r>
              <a:rPr lang="en-US" sz="2400" dirty="0">
                <a:solidFill>
                  <a:srgbClr val="FF0000"/>
                </a:solidFill>
              </a:rPr>
              <a:t>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different from 21 (</a:t>
            </a:r>
            <a:r>
              <a:rPr lang="en-US" dirty="0">
                <a:solidFill>
                  <a:srgbClr val="FF0000"/>
                </a:solidFill>
              </a:rPr>
              <a:t>p-value =.0162 </a:t>
            </a:r>
            <a:r>
              <a:rPr lang="en-US" dirty="0"/>
              <a:t>from a t-test).  </a:t>
            </a:r>
            <a:r>
              <a:rPr lang="en-US" dirty="0">
                <a:solidFill>
                  <a:srgbClr val="FF0000"/>
                </a:solidFill>
              </a:rPr>
              <a:t>A 95% confidence interval for the mean age is (23.3, 36.4) years. </a:t>
            </a:r>
            <a:r>
              <a:rPr lang="en-US" dirty="0"/>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8417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algn="ctr"/>
            <a:r>
              <a:rPr lang="en-US" dirty="0">
                <a:solidFill>
                  <a:srgbClr val="FF0000"/>
                </a:solidFill>
              </a:rPr>
              <a:t>99</a:t>
            </a:r>
            <a:r>
              <a:rPr lang="en-US" dirty="0"/>
              <a:t>% CI</a:t>
            </a:r>
          </a:p>
          <a:p>
            <a:pPr algn="ctr"/>
            <a:r>
              <a:rPr lang="en-US" dirty="0"/>
              <a:t>Vs. </a:t>
            </a:r>
          </a:p>
          <a:p>
            <a:pPr algn="ctr"/>
            <a:r>
              <a:rPr lang="el-GR" dirty="0"/>
              <a:t>α</a:t>
            </a:r>
            <a:r>
              <a:rPr lang="en-US" dirty="0"/>
              <a:t> = </a:t>
            </a:r>
            <a:r>
              <a:rPr lang="en-US" dirty="0">
                <a:solidFill>
                  <a:srgbClr val="FF0000"/>
                </a:solidFill>
              </a:rPr>
              <a:t>.01 </a:t>
            </a:r>
            <a:r>
              <a:rPr lang="en-US" dirty="0" err="1"/>
              <a:t>Hyp</a:t>
            </a:r>
            <a:r>
              <a:rPr lang="en-US" dirty="0"/>
              <a:t> Test </a:t>
            </a:r>
          </a:p>
        </p:txBody>
      </p:sp>
      <p:sp>
        <p:nvSpPr>
          <p:cNvPr id="14" name="Rectangle 13"/>
          <p:cNvSpPr/>
          <p:nvPr/>
        </p:nvSpPr>
        <p:spPr>
          <a:xfrm>
            <a:off x="4419600" y="304800"/>
            <a:ext cx="881973" cy="369332"/>
          </a:xfrm>
          <a:prstGeom prst="rect">
            <a:avLst/>
          </a:prstGeom>
        </p:spPr>
        <p:txBody>
          <a:bodyPr wrap="none">
            <a:spAutoFit/>
          </a:bodyPr>
          <a:lstStyle/>
          <a:p>
            <a:r>
              <a:rPr lang="el-GR" dirty="0"/>
              <a:t>α</a:t>
            </a:r>
            <a:r>
              <a:rPr lang="en-US" dirty="0"/>
              <a:t> = .01 </a:t>
            </a:r>
          </a:p>
        </p:txBody>
      </p:sp>
      <p:sp>
        <p:nvSpPr>
          <p:cNvPr id="4" name="Slide Number Placeholder 3"/>
          <p:cNvSpPr>
            <a:spLocks noGrp="1"/>
          </p:cNvSpPr>
          <p:nvPr>
            <p:ph type="sldNum" sz="quarter" idx="12"/>
          </p:nvPr>
        </p:nvSpPr>
        <p:spPr/>
        <p:txBody>
          <a:bodyPr/>
          <a:lstStyle/>
          <a:p>
            <a:fld id="{240F1BDB-6CE4-495C-AC30-106FDA64768F}" type="slidenum">
              <a:rPr lang="en-US" smtClean="0"/>
              <a:t>3</a:t>
            </a:fld>
            <a:endParaRPr lang="en-US"/>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Confidence Intervals and Hypothesis Tests</a:t>
            </a:r>
          </a:p>
        </p:txBody>
      </p:sp>
    </p:spTree>
    <p:extLst>
      <p:ext uri="{BB962C8B-B14F-4D97-AF65-F5344CB8AC3E}">
        <p14:creationId xmlns:p14="http://schemas.microsoft.com/office/powerpoint/2010/main" val="23569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240F1BDB-6CE4-495C-AC30-106FDA64768F}" type="slidenum">
              <a:rPr lang="en-US" smtClean="0"/>
              <a:t>30</a:t>
            </a:fld>
            <a:endParaRPr lang="en-US"/>
          </a:p>
        </p:txBody>
      </p:sp>
    </p:spTree>
    <p:extLst>
      <p:ext uri="{BB962C8B-B14F-4D97-AF65-F5344CB8AC3E}">
        <p14:creationId xmlns:p14="http://schemas.microsoft.com/office/powerpoint/2010/main" val="3179564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r>
              <a:rPr lang="en-US" dirty="0"/>
              <a:t>ASSUMPTIONS:  </a:t>
            </a:r>
          </a:p>
          <a:p>
            <a:r>
              <a:rPr lang="en-US" b="1" dirty="0"/>
              <a:t>Normal Population Distribution</a:t>
            </a:r>
            <a:r>
              <a:rPr lang="en-US" dirty="0"/>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r>
              <a:rPr lang="en-US" b="1" dirty="0"/>
              <a:t>Independence:</a:t>
            </a:r>
            <a:r>
              <a:rPr lang="en-US" dirty="0"/>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fld id="{240F1BDB-6CE4-495C-AC30-106FDA64768F}" type="slidenum">
              <a:rPr lang="en-US" smtClean="0"/>
              <a:t>31</a:t>
            </a:fld>
            <a:endParaRPr lang="en-US"/>
          </a:p>
        </p:txBody>
      </p:sp>
      <p:sp>
        <p:nvSpPr>
          <p:cNvPr id="7" name="TextBox 6"/>
          <p:cNvSpPr txBox="1"/>
          <p:nvPr/>
        </p:nvSpPr>
        <p:spPr>
          <a:xfrm>
            <a:off x="469232" y="3733800"/>
            <a:ext cx="7913511" cy="646331"/>
          </a:xfrm>
          <a:prstGeom prst="rect">
            <a:avLst/>
          </a:prstGeom>
          <a:noFill/>
        </p:spPr>
        <p:txBody>
          <a:bodyPr wrap="square" rtlCol="0">
            <a:spAutoFit/>
          </a:bodyPr>
          <a:lstStyle/>
          <a:p>
            <a:r>
              <a:rPr lang="en-US" dirty="0"/>
              <a:t>PROBLEM STATEMENT: </a:t>
            </a:r>
          </a:p>
          <a:p>
            <a:r>
              <a:rPr lang="en-US" dirty="0"/>
              <a:t>Test the claim that the mean weight of the bumble bee bat is different from 1.8 g. </a:t>
            </a:r>
          </a:p>
        </p:txBody>
      </p:sp>
    </p:spTree>
    <p:extLst>
      <p:ext uri="{BB962C8B-B14F-4D97-AF65-F5344CB8AC3E}">
        <p14:creationId xmlns:p14="http://schemas.microsoft.com/office/powerpoint/2010/main" val="199500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𝝁</m:t>
                    </m:r>
                  </m:oMath>
                </a14:m>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14:m>
                  <m:oMath xmlns:m="http://schemas.openxmlformats.org/officeDocument/2006/math">
                    <m:r>
                      <a:rPr lang="en-US" sz="2400" b="1" i="1" smtClean="0">
                        <a:solidFill>
                          <a:schemeClr val="tx2"/>
                        </a:solidFill>
                        <a:latin typeface="Cambria Math" panose="02040503050406030204" pitchFamily="18" charset="0"/>
                        <a:ea typeface="Cambria Math" panose="02040503050406030204" pitchFamily="18" charset="0"/>
                        <a:sym typeface="Symbol" charset="2"/>
                      </a:rPr>
                      <m:t>𝜶</m:t>
                    </m:r>
                  </m:oMath>
                </a14:m>
                <a:r>
                  <a:rPr lang="en-US" sz="2400" b="1" dirty="0">
                    <a:solidFill>
                      <a:schemeClr val="tx2"/>
                    </a:solidFill>
                    <a:sym typeface="Symbol" charset="2"/>
                  </a:rPr>
                  <a:t> = 0.05</a:t>
                </a:r>
              </a:p>
              <a:p>
                <a14:m>
                  <m:oMath xmlns:m="http://schemas.openxmlformats.org/officeDocument/2006/math">
                    <m:acc>
                      <m:accPr>
                        <m:chr m:val="̅"/>
                        <m:ctrlPr>
                          <a:rPr lang="en-US" sz="2400" b="1" i="1" smtClean="0">
                            <a:solidFill>
                              <a:schemeClr val="tx2"/>
                            </a:solidFill>
                            <a:latin typeface="Cambria Math" panose="02040503050406030204" pitchFamily="18" charset="0"/>
                            <a:sym typeface="Symbol" charset="2"/>
                          </a:rPr>
                        </m:ctrlPr>
                      </m:accPr>
                      <m:e>
                        <m:r>
                          <a:rPr lang="en-US" sz="2400" b="1" i="1" smtClean="0">
                            <a:solidFill>
                              <a:schemeClr val="tx2"/>
                            </a:solidFill>
                            <a:latin typeface="Cambria Math" panose="02040503050406030204" pitchFamily="18" charset="0"/>
                            <a:sym typeface="Symbol" charset="2"/>
                          </a:rPr>
                          <m:t>𝒙</m:t>
                        </m:r>
                      </m:e>
                    </m:acc>
                  </m:oMath>
                </a14:m>
                <a:r>
                  <a:rPr lang="en-US" sz="2400" b="1" dirty="0">
                    <a:solidFill>
                      <a:schemeClr val="tx2"/>
                    </a:solidFill>
                    <a:sym typeface="Symbol" charset="2"/>
                  </a:rPr>
                  <a:t>= 1.713</a:t>
                </a:r>
              </a:p>
              <a:p>
                <a:r>
                  <a:rPr lang="en-US" sz="2400" b="1" dirty="0" err="1">
                    <a:solidFill>
                      <a:schemeClr val="tx2"/>
                    </a:solidFill>
                    <a:sym typeface="Symbol" charset="2"/>
                  </a:rPr>
                  <a:t>s</a:t>
                </a:r>
                <a:r>
                  <a:rPr lang="en-US" sz="2400" b="1" dirty="0">
                    <a:solidFill>
                      <a:schemeClr val="tx2"/>
                    </a:solidFill>
                    <a:sym typeface="Symbol" charset="2"/>
                  </a:rPr>
                  <a:t>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r>
              <a:rPr lang="en-US" b="1" i="1" dirty="0" err="1">
                <a:solidFill>
                  <a:schemeClr val="tx2"/>
                </a:solidFill>
              </a:rPr>
              <a:t>t</a:t>
            </a:r>
            <a:r>
              <a:rPr lang="en-US" b="1" i="1" dirty="0">
                <a:solidFill>
                  <a:schemeClr val="tx2"/>
                </a:solidFill>
              </a:rPr>
              <a:t> = -1.297</a:t>
            </a:r>
            <a:endParaRPr lang="en-US" dirty="0">
              <a:latin typeface="Times New Roman" charset="0"/>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b="1" dirty="0"/>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algn="ctr"/>
            <a:r>
              <a:rPr lang="en-US" sz="2400" b="1" i="1" dirty="0">
                <a:solidFill>
                  <a:schemeClr val="tx2"/>
                </a:solidFill>
              </a:rPr>
              <a:t>Fail to Reject H</a:t>
            </a:r>
            <a:r>
              <a:rPr lang="en-US" sz="2400" b="1" i="1" baseline="-25000" dirty="0">
                <a:solidFill>
                  <a:schemeClr val="tx2"/>
                </a:solidFill>
              </a:rPr>
              <a:t>0</a:t>
            </a:r>
            <a:endParaRPr lang="en-US" sz="2400" b="1" i="1" baseline="-25000" dirty="0">
              <a:solidFill>
                <a:schemeClr val="tx2"/>
              </a:solidFill>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400" b="1" dirty="0"/>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fld id="{240F1BDB-6CE4-495C-AC30-106FDA64768F}" type="slidenum">
              <a:rPr lang="en-US" smtClean="0"/>
              <a:t>32</a:t>
            </a:fld>
            <a:endParaRPr lang="en-US"/>
          </a:p>
        </p:txBody>
      </p:sp>
    </p:spTree>
    <p:extLst>
      <p:ext uri="{BB962C8B-B14F-4D97-AF65-F5344CB8AC3E}">
        <p14:creationId xmlns:p14="http://schemas.microsoft.com/office/powerpoint/2010/main" val="290870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33</a:t>
            </a:fld>
            <a:endParaRPr lang="en-US"/>
          </a:p>
        </p:txBody>
      </p:sp>
    </p:spTree>
    <p:extLst>
      <p:ext uri="{BB962C8B-B14F-4D97-AF65-F5344CB8AC3E}">
        <p14:creationId xmlns:p14="http://schemas.microsoft.com/office/powerpoint/2010/main" val="17606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𝐶𝑒𝑛𝑡𝑎𝑙</m:t>
                      </m:r>
                      <m:r>
                        <a:rPr lang="en-US" b="0" i="1" smtClean="0">
                          <a:latin typeface="Cambria Math" panose="02040503050406030204" pitchFamily="18" charset="0"/>
                        </a:rPr>
                        <m:t> </m:t>
                      </m:r>
                      <m:r>
                        <a:rPr lang="en-US" b="0" i="1" smtClean="0">
                          <a:latin typeface="Cambria Math" panose="02040503050406030204" pitchFamily="18" charset="0"/>
                        </a:rPr>
                        <m:t>𝐿𝑖𝑚𝑖𝑡</m:t>
                      </m:r>
                      <m:r>
                        <a:rPr lang="en-US" b="0" i="1" smtClean="0">
                          <a:latin typeface="Cambria Math" panose="02040503050406030204" pitchFamily="18" charset="0"/>
                        </a:rPr>
                        <m:t> </m:t>
                      </m:r>
                      <m:r>
                        <a:rPr lang="en-US" b="0" i="1" smtClean="0">
                          <a:latin typeface="Cambria Math" panose="02040503050406030204" pitchFamily="18" charset="0"/>
                        </a:rPr>
                        <m:t>𝑇h𝑒𝑜𝑟𝑒𝑚</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r>
              <a:rPr lang="en-US" i="1" dirty="0"/>
              <a:t>x</a:t>
            </a:r>
          </a:p>
        </p:txBody>
      </p:sp>
      <p:sp>
        <p:nvSpPr>
          <p:cNvPr id="16" name="TextBox 15"/>
          <p:cNvSpPr txBox="1"/>
          <p:nvPr/>
        </p:nvSpPr>
        <p:spPr>
          <a:xfrm>
            <a:off x="5170120" y="4094876"/>
            <a:ext cx="228600" cy="369332"/>
          </a:xfrm>
          <a:prstGeom prst="rect">
            <a:avLst/>
          </a:prstGeom>
          <a:noFill/>
        </p:spPr>
        <p:txBody>
          <a:bodyPr wrap="square" rtlCol="0">
            <a:spAutoFit/>
          </a:bodyPr>
          <a:lstStyle/>
          <a:p>
            <a:r>
              <a:rPr lang="en-US" i="1" dirty="0"/>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19"/>
          <p:cNvSpPr>
            <a:spLocks noGrp="1"/>
          </p:cNvSpPr>
          <p:nvPr>
            <p:ph type="sldNum" sz="quarter" idx="12"/>
          </p:nvPr>
        </p:nvSpPr>
        <p:spPr/>
        <p:txBody>
          <a:bodyPr/>
          <a:lstStyle/>
          <a:p>
            <a:fld id="{240F1BDB-6CE4-495C-AC30-106FDA64768F}" type="slidenum">
              <a:rPr lang="en-US" smtClean="0"/>
              <a:t>34</a:t>
            </a:fld>
            <a:endParaRPr lang="en-US"/>
          </a:p>
        </p:txBody>
      </p:sp>
    </p:spTree>
    <p:extLst>
      <p:ext uri="{BB962C8B-B14F-4D97-AF65-F5344CB8AC3E}">
        <p14:creationId xmlns:p14="http://schemas.microsoft.com/office/powerpoint/2010/main" val="863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40F1BDB-6CE4-495C-AC30-106FDA64768F}" type="slidenum">
              <a:rPr lang="en-US" smtClean="0"/>
              <a:t>35</a:t>
            </a:fld>
            <a:endParaRPr lang="en-US"/>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2543977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2</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𝐴𝑠𝑠𝑢𝑚𝑒</m:t>
                          </m:r>
                          <m:r>
                            <a:rPr lang="en-US" b="0" i="1" smtClean="0">
                              <a:latin typeface="Cambria Math"/>
                            </a:rPr>
                            <m:t>: </m:t>
                          </m:r>
                          <m:r>
                            <a:rPr lang="en-US" i="1" smtClean="0">
                              <a:latin typeface="Cambria Math"/>
                              <a:ea typeface="Cambria Math"/>
                            </a:rPr>
                            <m:t>𝜎</m:t>
                          </m:r>
                        </m:e>
                        <m:sub>
                          <m:r>
                            <a:rPr lang="en-US" b="0" i="1" smtClean="0">
                              <a:latin typeface="Cambria Math"/>
                            </a:rPr>
                            <m:t>1</m:t>
                          </m:r>
                        </m:sub>
                      </m:sSub>
                      <m:r>
                        <a:rPr lang="en-US" b="0" i="1" smtClean="0">
                          <a:latin typeface="Cambria Math"/>
                        </a:rPr>
                        <m:t>=</m:t>
                      </m:r>
                      <m:sSub>
                        <m:sSubPr>
                          <m:ctrlPr>
                            <a:rPr lang="en-US" i="1" smtClean="0">
                              <a:latin typeface="Cambria Math" panose="02040503050406030204" pitchFamily="18" charset="0"/>
                            </a:rPr>
                          </m:ctrlPr>
                        </m:sSubPr>
                        <m:e>
                          <m:r>
                            <a:rPr lang="en-US" i="1" smtClean="0">
                              <a:latin typeface="Cambria Math"/>
                              <a:ea typeface="Cambria Math"/>
                            </a:rPr>
                            <m:t>𝜎</m:t>
                          </m:r>
                        </m:e>
                        <m:sub>
                          <m:r>
                            <a:rPr lang="en-US" b="0" i="1" smtClean="0">
                              <a:latin typeface="Cambria Math"/>
                              <a:ea typeface="Cambria Math"/>
                            </a:rPr>
                            <m:t>2</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𝑊𝑒</m:t>
                        </m:r>
                        <m:r>
                          <a:rPr lang="en-US" b="0" i="1" smtClean="0">
                            <a:latin typeface="Cambria Math"/>
                          </a:rPr>
                          <m:t> </m:t>
                        </m:r>
                        <m:r>
                          <a:rPr lang="en-US" b="0" i="1" smtClean="0">
                            <a:latin typeface="Cambria Math"/>
                          </a:rPr>
                          <m:t>𝑤𝑎𝑛𝑡</m:t>
                        </m:r>
                        <m:r>
                          <a:rPr lang="en-US" b="0" i="1" smtClean="0">
                            <a:latin typeface="Cambria Math"/>
                          </a:rPr>
                          <m:t> </m:t>
                        </m:r>
                        <m:r>
                          <a:rPr lang="en-US" b="0" i="1" smtClean="0">
                            <a:latin typeface="Cambria Math"/>
                          </a:rPr>
                          <m:t>𝑖𝑛𝑓𝑒𝑟𝑒𝑛𝑐𝑒</m:t>
                        </m:r>
                        <m:r>
                          <a:rPr lang="en-US" b="0" i="1" smtClean="0">
                            <a:latin typeface="Cambria Math"/>
                          </a:rPr>
                          <m:t> </m:t>
                        </m:r>
                        <m:r>
                          <a:rPr lang="en-US" b="0" i="1" smtClean="0">
                            <a:latin typeface="Cambria Math"/>
                          </a:rPr>
                          <m:t>𝑜𝑛</m:t>
                        </m:r>
                        <m:r>
                          <a:rPr lang="en-US" b="0" i="1" smtClean="0">
                            <a:latin typeface="Cambria Math"/>
                          </a:rPr>
                          <m:t> : </m:t>
                        </m:r>
                        <m:r>
                          <a:rPr lang="en-US" i="1" smtClean="0">
                            <a:latin typeface="Cambria Math"/>
                            <a:ea typeface="Cambria Math"/>
                          </a:rPr>
                          <m:t>𝜇</m:t>
                        </m:r>
                      </m:e>
                      <m:sub>
                        <m:r>
                          <a:rPr lang="en-US" b="0" i="1" smtClean="0">
                            <a:latin typeface="Cambria Math"/>
                          </a:rPr>
                          <m:t>2</m:t>
                        </m:r>
                      </m:sub>
                    </m:sSub>
                    <m:r>
                      <a:rPr lang="en-US" b="0" i="1" smtClean="0">
                        <a:latin typeface="Cambria Math"/>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ea typeface="Cambria Math"/>
                          </a:rPr>
                          <m:t>1</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240F1BDB-6CE4-495C-AC30-106FDA64768F}" type="slidenum">
              <a:rPr lang="en-US" smtClean="0"/>
              <a:t>36</a:t>
            </a:fld>
            <a:endParaRPr lang="en-US"/>
          </a:p>
        </p:txBody>
      </p:sp>
    </p:spTree>
    <p:extLst>
      <p:ext uri="{BB962C8B-B14F-4D97-AF65-F5344CB8AC3E}">
        <p14:creationId xmlns:p14="http://schemas.microsoft.com/office/powerpoint/2010/main" val="376221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Strong visual evidence against equal standard deviations (variances).</a:t>
            </a:r>
          </a:p>
        </p:txBody>
      </p:sp>
      <p:sp>
        <p:nvSpPr>
          <p:cNvPr id="4" name="Slide Number Placeholder 3"/>
          <p:cNvSpPr>
            <a:spLocks noGrp="1"/>
          </p:cNvSpPr>
          <p:nvPr>
            <p:ph type="sldNum" sz="quarter" idx="12"/>
          </p:nvPr>
        </p:nvSpPr>
        <p:spPr/>
        <p:txBody>
          <a:bodyPr/>
          <a:lstStyle/>
          <a:p>
            <a:fld id="{240F1BDB-6CE4-495C-AC30-106FDA64768F}" type="slidenum">
              <a:rPr lang="en-US" smtClean="0"/>
              <a:t>37</a:t>
            </a:fld>
            <a:endParaRPr lang="en-US"/>
          </a:p>
        </p:txBody>
      </p:sp>
    </p:spTree>
    <p:extLst>
      <p:ext uri="{BB962C8B-B14F-4D97-AF65-F5344CB8AC3E}">
        <p14:creationId xmlns:p14="http://schemas.microsoft.com/office/powerpoint/2010/main" val="424228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algn="ctr"/>
            <a:r>
              <a:rPr lang="en-US" dirty="0"/>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fld id="{240F1BDB-6CE4-495C-AC30-106FDA64768F}" type="slidenum">
              <a:rPr lang="en-US" smtClean="0"/>
              <a:t>38</a:t>
            </a:fld>
            <a:endParaRPr lang="en-US"/>
          </a:p>
        </p:txBody>
      </p:sp>
    </p:spTree>
    <p:extLst>
      <p:ext uri="{BB962C8B-B14F-4D97-AF65-F5344CB8AC3E}">
        <p14:creationId xmlns:p14="http://schemas.microsoft.com/office/powerpoint/2010/main" val="148458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algn="ctr"/>
            <a:r>
              <a:rPr lang="en-US" sz="3200" dirty="0"/>
              <a:t>Evidence of Inequality of Variance:</a:t>
            </a:r>
            <a:br>
              <a:rPr lang="en-US" sz="3200" dirty="0"/>
            </a:br>
            <a:r>
              <a:rPr lang="en-US" sz="3200" dirty="0"/>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r>
              <a:rPr lang="en-US" sz="2800" dirty="0"/>
              <a:t>Ho: population variances are equal</a:t>
            </a:r>
          </a:p>
          <a:p>
            <a:r>
              <a:rPr lang="en-US" sz="2800" dirty="0"/>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algn="ctr"/>
            <a:r>
              <a:rPr lang="en-US" dirty="0"/>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fld id="{240F1BDB-6CE4-495C-AC30-106FDA64768F}" type="slidenum">
              <a:rPr lang="en-US" smtClean="0"/>
              <a:t>39</a:t>
            </a:fld>
            <a:endParaRPr lang="en-US"/>
          </a:p>
        </p:txBody>
      </p:sp>
    </p:spTree>
    <p:extLst>
      <p:ext uri="{BB962C8B-B14F-4D97-AF65-F5344CB8AC3E}">
        <p14:creationId xmlns:p14="http://schemas.microsoft.com/office/powerpoint/2010/main" val="236721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fld id="{240F1BDB-6CE4-495C-AC30-106FDA64768F}" type="slidenum">
              <a:rPr lang="en-US" smtClean="0"/>
              <a:t>4</a:t>
            </a:fld>
            <a:endParaRPr lang="en-US"/>
          </a:p>
        </p:txBody>
      </p:sp>
    </p:spTree>
    <p:extLst>
      <p:ext uri="{BB962C8B-B14F-4D97-AF65-F5344CB8AC3E}">
        <p14:creationId xmlns:p14="http://schemas.microsoft.com/office/powerpoint/2010/main" val="5928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algn="ctr"/>
            <a:r>
              <a:rPr lang="en-US" dirty="0"/>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r>
              <a:rPr lang="en-US" dirty="0"/>
              <a:t>Ho: population variances are equal</a:t>
            </a:r>
          </a:p>
          <a:p>
            <a:r>
              <a:rPr lang="en-US" dirty="0"/>
              <a:t>Ha: population variances are not equal</a:t>
            </a:r>
          </a:p>
        </p:txBody>
      </p:sp>
      <p:sp>
        <p:nvSpPr>
          <p:cNvPr id="5" name="Slide Number Placeholder 4"/>
          <p:cNvSpPr>
            <a:spLocks noGrp="1"/>
          </p:cNvSpPr>
          <p:nvPr>
            <p:ph type="sldNum" sz="quarter" idx="12"/>
          </p:nvPr>
        </p:nvSpPr>
        <p:spPr/>
        <p:txBody>
          <a:bodyPr/>
          <a:lstStyle/>
          <a:p>
            <a:fld id="{240F1BDB-6CE4-495C-AC30-106FDA64768F}" type="slidenum">
              <a:rPr lang="en-US" smtClean="0"/>
              <a:t>40</a:t>
            </a:fld>
            <a:endParaRPr lang="en-US"/>
          </a:p>
        </p:txBody>
      </p:sp>
    </p:spTree>
    <p:extLst>
      <p:ext uri="{BB962C8B-B14F-4D97-AF65-F5344CB8AC3E}">
        <p14:creationId xmlns:p14="http://schemas.microsoft.com/office/powerpoint/2010/main" val="212193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algn="ctr"/>
            <a:r>
              <a:rPr lang="en-US" dirty="0"/>
              <a:t>The F-test has a strong assumption that the two populations that it is testing the variances of must be normal.  It is not robust to this assumption.  Since the second distribution has strong evidence of right skew, the F-test for Equal Variance</a:t>
            </a:r>
            <a:r>
              <a:rPr lang="en-US" b="1" dirty="0"/>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r>
              <a:rPr lang="en-US" dirty="0"/>
              <a:t>For this example, the visual evidence is so strong that we would not need to consult a hypothesis test to test this assumption of equal variances.  </a:t>
            </a:r>
          </a:p>
          <a:p>
            <a:endParaRPr lang="en-US" dirty="0"/>
          </a:p>
        </p:txBody>
      </p:sp>
      <p:sp>
        <p:nvSpPr>
          <p:cNvPr id="5" name="Rectangle 4"/>
          <p:cNvSpPr/>
          <p:nvPr/>
        </p:nvSpPr>
        <p:spPr>
          <a:xfrm>
            <a:off x="434460" y="4404506"/>
            <a:ext cx="8340908" cy="646331"/>
          </a:xfrm>
          <a:prstGeom prst="rect">
            <a:avLst/>
          </a:prstGeom>
        </p:spPr>
        <p:txBody>
          <a:bodyPr wrap="square">
            <a:spAutoFit/>
          </a:bodyPr>
          <a:lstStyle/>
          <a:p>
            <a:r>
              <a:rPr lang="en-US" dirty="0"/>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fld id="{240F1BDB-6CE4-495C-AC30-106FDA64768F}" type="slidenum">
              <a:rPr lang="en-US" smtClean="0"/>
              <a:t>41</a:t>
            </a:fld>
            <a:endParaRPr lang="en-US"/>
          </a:p>
        </p:txBody>
      </p:sp>
    </p:spTree>
    <p:extLst>
      <p:ext uri="{BB962C8B-B14F-4D97-AF65-F5344CB8AC3E}">
        <p14:creationId xmlns:p14="http://schemas.microsoft.com/office/powerpoint/2010/main" val="418014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fld id="{240F1BDB-6CE4-495C-AC30-106FDA64768F}" type="slidenum">
              <a:rPr lang="en-US" smtClean="0"/>
              <a:t>42</a:t>
            </a:fld>
            <a:endParaRPr lang="en-US"/>
          </a:p>
        </p:txBody>
      </p:sp>
    </p:spTree>
    <p:extLst>
      <p:ext uri="{BB962C8B-B14F-4D97-AF65-F5344CB8AC3E}">
        <p14:creationId xmlns:p14="http://schemas.microsoft.com/office/powerpoint/2010/main" val="145073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09472"/>
            <a:ext cx="7010400" cy="574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43</a:t>
            </a:fld>
            <a:endParaRPr lang="en-US"/>
          </a:p>
        </p:txBody>
      </p:sp>
    </p:spTree>
    <p:extLst>
      <p:ext uri="{BB962C8B-B14F-4D97-AF65-F5344CB8AC3E}">
        <p14:creationId xmlns:p14="http://schemas.microsoft.com/office/powerpoint/2010/main" val="291408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44</a:t>
            </a:fld>
            <a:endParaRPr lang="en-US"/>
          </a:p>
        </p:txBody>
      </p:sp>
    </p:spTree>
    <p:extLst>
      <p:ext uri="{BB962C8B-B14F-4D97-AF65-F5344CB8AC3E}">
        <p14:creationId xmlns:p14="http://schemas.microsoft.com/office/powerpoint/2010/main" val="13509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fld id="{240F1BDB-6CE4-495C-AC30-106FDA64768F}" type="slidenum">
              <a:rPr lang="en-US" smtClean="0"/>
              <a:t>45</a:t>
            </a:fld>
            <a:endParaRPr lang="en-US"/>
          </a:p>
        </p:txBody>
      </p:sp>
    </p:spTree>
    <p:extLst>
      <p:ext uri="{BB962C8B-B14F-4D97-AF65-F5344CB8AC3E}">
        <p14:creationId xmlns:p14="http://schemas.microsoft.com/office/powerpoint/2010/main" val="400848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fontScale="90000"/>
          </a:bodyPr>
          <a:lstStyle/>
          <a:p>
            <a:r>
              <a:rPr lang="en-US" dirty="0"/>
              <a:t>FULL EXAMPLE: CREATIVITY STUDY!</a:t>
            </a:r>
          </a:p>
        </p:txBody>
      </p:sp>
      <p:sp>
        <p:nvSpPr>
          <p:cNvPr id="5" name="TextBox 4"/>
          <p:cNvSpPr txBox="1"/>
          <p:nvPr/>
        </p:nvSpPr>
        <p:spPr>
          <a:xfrm>
            <a:off x="9525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4750121" y="2430252"/>
                <a:ext cx="2796663" cy="1446550"/>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4750121" y="2430252"/>
                <a:ext cx="2796663" cy="1446550"/>
              </a:xfrm>
              <a:prstGeom prst="rect">
                <a:avLst/>
              </a:prstGeom>
              <a:blipFill rotWithShape="0">
                <a:blip r:embed="rId2"/>
                <a:stretch>
                  <a:fillRect l="-7625" t="-4219" b="-16456"/>
                </a:stretch>
              </a:blipFill>
            </p:spPr>
            <p:txBody>
              <a:bodyPr/>
              <a:lstStyle/>
              <a:p>
                <a:r>
                  <a:rPr lang="en-US">
                    <a:noFill/>
                  </a:rPr>
                  <a:t> </a:t>
                </a:r>
              </a:p>
            </p:txBody>
          </p:sp>
        </mc:Fallback>
      </mc:AlternateContent>
      <p:sp>
        <p:nvSpPr>
          <p:cNvPr id="6" name="TextBox 5"/>
          <p:cNvSpPr txBox="1"/>
          <p:nvPr/>
        </p:nvSpPr>
        <p:spPr>
          <a:xfrm>
            <a:off x="5381482" y="4003596"/>
            <a:ext cx="24384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4750121" y="4401002"/>
                <a:ext cx="3479479" cy="1430969"/>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4750121" y="4401002"/>
                <a:ext cx="3479479" cy="1430969"/>
              </a:xfrm>
              <a:prstGeom prst="rect">
                <a:avLst/>
              </a:prstGeom>
              <a:blipFill rotWithShape="0">
                <a:blip r:embed="rId3"/>
                <a:stretch>
                  <a:fillRect l="-6130" t="-4255" r="-5254"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1447800" y="2434994"/>
            <a:ext cx="2400686" cy="3932016"/>
          </a:xfrm>
          <a:prstGeom prst="rect">
            <a:avLst/>
          </a:prstGeom>
        </p:spPr>
      </p:pic>
    </p:spTree>
    <p:extLst>
      <p:ext uri="{BB962C8B-B14F-4D97-AF65-F5344CB8AC3E}">
        <p14:creationId xmlns:p14="http://schemas.microsoft.com/office/powerpoint/2010/main" val="40629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rotWithShape="0">
                <a:blip r:embed="rId2"/>
                <a:stretch>
                  <a:fillRect l="-1704" t="-5168" b="-67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40F1BDB-6CE4-495C-AC30-106FDA64768F}" type="slidenum">
              <a:rPr lang="en-US" smtClean="0"/>
              <a:t>47</a:t>
            </a:fld>
            <a:endParaRPr lang="en-US"/>
          </a:p>
        </p:txBody>
      </p:sp>
    </p:spTree>
    <p:extLst>
      <p:ext uri="{BB962C8B-B14F-4D97-AF65-F5344CB8AC3E}">
        <p14:creationId xmlns:p14="http://schemas.microsoft.com/office/powerpoint/2010/main" val="52346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48</a:t>
            </a:fld>
            <a:endParaRPr lang="en-US"/>
          </a:p>
        </p:txBody>
      </p:sp>
      <p:pic>
        <p:nvPicPr>
          <p:cNvPr id="6" name="Picture 5"/>
          <p:cNvPicPr>
            <a:picLocks noChangeAspect="1"/>
          </p:cNvPicPr>
          <p:nvPr/>
        </p:nvPicPr>
        <p:blipFill>
          <a:blip r:embed="rId2"/>
          <a:stretch>
            <a:fillRect/>
          </a:stretch>
        </p:blipFill>
        <p:spPr>
          <a:xfrm>
            <a:off x="1400175" y="1143000"/>
            <a:ext cx="6343650" cy="3626354"/>
          </a:xfrm>
          <a:prstGeom prst="rect">
            <a:avLst/>
          </a:prstGeom>
        </p:spPr>
      </p:pic>
    </p:spTree>
    <p:extLst>
      <p:ext uri="{BB962C8B-B14F-4D97-AF65-F5344CB8AC3E}">
        <p14:creationId xmlns:p14="http://schemas.microsoft.com/office/powerpoint/2010/main" val="254449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49</a:t>
            </a:fld>
            <a:endParaRPr lang="en-US"/>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188237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fontScale="90000"/>
          </a:bodyPr>
          <a:lstStyle/>
          <a:p>
            <a:r>
              <a:rPr lang="en-US" dirty="0"/>
              <a:t>Let’s Look at this Equivalence from the Hypothesis Test Point of View!</a:t>
            </a:r>
          </a:p>
        </p:txBody>
      </p:sp>
      <p:sp>
        <p:nvSpPr>
          <p:cNvPr id="3" name="Slide Number Placeholder 2"/>
          <p:cNvSpPr>
            <a:spLocks noGrp="1"/>
          </p:cNvSpPr>
          <p:nvPr>
            <p:ph type="sldNum" sz="quarter" idx="12"/>
          </p:nvPr>
        </p:nvSpPr>
        <p:spPr/>
        <p:txBody>
          <a:bodyPr/>
          <a:lstStyle/>
          <a:p>
            <a:fld id="{240F1BDB-6CE4-495C-AC30-106FDA64768F}" type="slidenum">
              <a:rPr lang="en-US" smtClean="0"/>
              <a:t>5</a:t>
            </a:fld>
            <a:endParaRPr lang="en-US"/>
          </a:p>
        </p:txBody>
      </p:sp>
    </p:spTree>
    <p:extLst>
      <p:ext uri="{BB962C8B-B14F-4D97-AF65-F5344CB8AC3E}">
        <p14:creationId xmlns:p14="http://schemas.microsoft.com/office/powerpoint/2010/main" val="174480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50</a:t>
            </a:fld>
            <a:endParaRPr lang="en-US"/>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228477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850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51</a:t>
            </a:fld>
            <a:endParaRPr lang="en-US"/>
          </a:p>
        </p:txBody>
      </p:sp>
    </p:spTree>
    <p:extLst>
      <p:ext uri="{BB962C8B-B14F-4D97-AF65-F5344CB8AC3E}">
        <p14:creationId xmlns:p14="http://schemas.microsoft.com/office/powerpoint/2010/main" val="2526498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52</a:t>
            </a:fld>
            <a:endParaRPr lang="en-US"/>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1634667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53</a:t>
            </a:fld>
            <a:endParaRPr lang="en-US"/>
          </a:p>
        </p:txBody>
      </p:sp>
    </p:spTree>
    <p:extLst>
      <p:ext uri="{BB962C8B-B14F-4D97-AF65-F5344CB8AC3E}">
        <p14:creationId xmlns:p14="http://schemas.microsoft.com/office/powerpoint/2010/main" val="197208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fld id="{240F1BDB-6CE4-495C-AC30-106FDA64768F}" type="slidenum">
              <a:rPr lang="en-US" smtClean="0"/>
              <a:t>54</a:t>
            </a:fld>
            <a:endParaRPr lang="en-US"/>
          </a:p>
        </p:txBody>
      </p:sp>
    </p:spTree>
    <p:extLst>
      <p:ext uri="{BB962C8B-B14F-4D97-AF65-F5344CB8AC3E}">
        <p14:creationId xmlns:p14="http://schemas.microsoft.com/office/powerpoint/2010/main" val="2661007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55</a:t>
            </a:fld>
            <a:endParaRPr lang="en-US"/>
          </a:p>
        </p:txBody>
      </p:sp>
    </p:spTree>
    <p:extLst>
      <p:ext uri="{BB962C8B-B14F-4D97-AF65-F5344CB8AC3E}">
        <p14:creationId xmlns:p14="http://schemas.microsoft.com/office/powerpoint/2010/main" val="2131357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993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57</a:t>
            </a:fld>
            <a:endParaRPr lang="en-US"/>
          </a:p>
        </p:txBody>
      </p:sp>
    </p:spTree>
    <p:extLst>
      <p:ext uri="{BB962C8B-B14F-4D97-AF65-F5344CB8AC3E}">
        <p14:creationId xmlns:p14="http://schemas.microsoft.com/office/powerpoint/2010/main" val="117499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73187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r>
              <a:rPr lang="en-US" sz="2400" dirty="0"/>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r>
              <a:rPr lang="en-US" dirty="0"/>
              <a:t>Step 6:  </a:t>
            </a:r>
          </a:p>
          <a:p>
            <a:r>
              <a:rPr lang="en-US" b="1" dirty="0"/>
              <a:t>Conclusion: </a:t>
            </a:r>
            <a:r>
              <a:rPr lang="en-US" dirty="0"/>
              <a:t>There is sufficient evidence to suggest that those who receive the Intrinsic treatment have a higher mean score than those who receive the Extrinsic treatment (p-value = .0054 from a two sided t-test). A 99% confidence interval for this difference is (1.29, 7.00). </a:t>
            </a:r>
            <a:r>
              <a:rPr lang="en-US" dirty="0">
                <a:solidFill>
                  <a:srgbClr val="FF0000"/>
                </a:solidFill>
              </a:rPr>
              <a:t> </a:t>
            </a:r>
          </a:p>
          <a:p>
            <a:r>
              <a:rPr lang="en-US" b="1" dirty="0"/>
              <a:t>SCOPE: </a:t>
            </a:r>
            <a:r>
              <a:rPr lang="en-US" dirty="0"/>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m:t>
                      </m:r>
                      <m:r>
                        <a:rPr lang="en-US" sz="1200" b="0" i="1" smtClean="0">
                          <a:solidFill>
                            <a:srgbClr val="FF0000"/>
                          </a:solidFill>
                          <a:latin typeface="Cambria Math" panose="02040503050406030204" pitchFamily="18" charset="0"/>
                        </a:rPr>
                        <m:t>2.93</m:t>
                      </m:r>
                    </m:oMath>
                  </m:oMathPara>
                </a14:m>
                <a:endParaRPr lang="en-US" sz="12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5158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SOME!</a:t>
            </a:r>
          </a:p>
        </p:txBody>
      </p:sp>
      <p:sp>
        <p:nvSpPr>
          <p:cNvPr id="3" name="Content Placeholder 2"/>
          <p:cNvSpPr>
            <a:spLocks noGrp="1"/>
          </p:cNvSpPr>
          <p:nvPr>
            <p:ph idx="1"/>
          </p:nvPr>
        </p:nvSpPr>
        <p:spPr>
          <a:xfrm>
            <a:off x="457200" y="1417638"/>
            <a:ext cx="8229600" cy="914399"/>
          </a:xfrm>
        </p:spPr>
        <p:txBody>
          <a:bodyPr>
            <a:normAutofit fontScale="70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fld id="{240F1BDB-6CE4-495C-AC30-106FDA64768F}" type="slidenum">
              <a:rPr lang="en-US" smtClean="0"/>
              <a:t>59</a:t>
            </a:fld>
            <a:endParaRPr lang="en-US"/>
          </a:p>
        </p:txBody>
      </p:sp>
      <p:sp>
        <p:nvSpPr>
          <p:cNvPr id="7" name="TextBox 6"/>
          <p:cNvSpPr txBox="1"/>
          <p:nvPr/>
        </p:nvSpPr>
        <p:spPr>
          <a:xfrm>
            <a:off x="2971800" y="3458714"/>
            <a:ext cx="2819400" cy="369332"/>
          </a:xfrm>
          <a:prstGeom prst="rect">
            <a:avLst/>
          </a:prstGeom>
          <a:noFill/>
        </p:spPr>
        <p:txBody>
          <a:bodyPr wrap="square" rtlCol="0">
            <a:spAutoFit/>
          </a:bodyPr>
          <a:lstStyle/>
          <a:p>
            <a:pPr algn="ctr"/>
            <a:r>
              <a:rPr lang="en-US" dirty="0"/>
              <a:t>Mice Experiment Data Set</a:t>
            </a:r>
          </a:p>
        </p:txBody>
      </p:sp>
      <p:sp>
        <p:nvSpPr>
          <p:cNvPr id="8" name="TextBox 7"/>
          <p:cNvSpPr txBox="1"/>
          <p:nvPr/>
        </p:nvSpPr>
        <p:spPr>
          <a:xfrm>
            <a:off x="2947737" y="2895600"/>
            <a:ext cx="2819400" cy="369332"/>
          </a:xfrm>
          <a:prstGeom prst="rect">
            <a:avLst/>
          </a:prstGeom>
          <a:noFill/>
        </p:spPr>
        <p:txBody>
          <a:bodyPr wrap="square" rtlCol="0">
            <a:spAutoFit/>
          </a:bodyPr>
          <a:lstStyle/>
          <a:p>
            <a:pPr algn="ctr"/>
            <a:r>
              <a:rPr lang="en-US" dirty="0"/>
              <a:t>Happiness Data Set</a:t>
            </a:r>
          </a:p>
        </p:txBody>
      </p:sp>
      <p:sp>
        <p:nvSpPr>
          <p:cNvPr id="9" name="TextBox 8"/>
          <p:cNvSpPr txBox="1"/>
          <p:nvPr/>
        </p:nvSpPr>
        <p:spPr>
          <a:xfrm>
            <a:off x="1524000" y="4906514"/>
            <a:ext cx="6172200" cy="923330"/>
          </a:xfrm>
          <a:prstGeom prst="rect">
            <a:avLst/>
          </a:prstGeom>
          <a:noFill/>
        </p:spPr>
        <p:txBody>
          <a:bodyPr wrap="square" rtlCol="0">
            <a:spAutoFit/>
          </a:bodyPr>
          <a:lstStyle/>
          <a:p>
            <a:r>
              <a:rPr lang="en-US" dirty="0"/>
              <a:t>All data sets can be found in one file in this week’s materials.  You will need to add the proc </a:t>
            </a:r>
            <a:r>
              <a:rPr lang="en-US" dirty="0" err="1"/>
              <a:t>ttest</a:t>
            </a:r>
            <a:r>
              <a:rPr lang="en-US" dirty="0"/>
              <a:t> statement for each.</a:t>
            </a:r>
          </a:p>
          <a:p>
            <a:r>
              <a:rPr lang="en-US" dirty="0"/>
              <a:t>However, you will not need the data for this exercise.  </a:t>
            </a:r>
          </a:p>
        </p:txBody>
      </p:sp>
    </p:spTree>
    <p:extLst>
      <p:ext uri="{BB962C8B-B14F-4D97-AF65-F5344CB8AC3E}">
        <p14:creationId xmlns:p14="http://schemas.microsoft.com/office/powerpoint/2010/main" val="534956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algn="ctr"/>
                <a:r>
                  <a:rPr lang="en-US" dirty="0"/>
                  <a:t>We would like to test the claim that the population mean is different from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7.08</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r>
              <a:rPr lang="en-US" sz="2400" dirty="0">
                <a:solidFill>
                  <a:srgbClr val="FF0000"/>
                </a:solidFill>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r>
              <a:rPr lang="en-US" sz="2000" dirty="0"/>
              <a:t>Step 6:  There is sufficient evidence to conclude that the true mean age of patrons at the Comber at 7pm is different from 21 (</a:t>
            </a:r>
            <a:r>
              <a:rPr lang="en-US" sz="2000" dirty="0">
                <a:solidFill>
                  <a:srgbClr val="FF0000"/>
                </a:solidFill>
              </a:rPr>
              <a:t>p-value =.0162 </a:t>
            </a:r>
            <a:r>
              <a:rPr lang="en-US" sz="2000" dirty="0"/>
              <a:t>from a t-test).  </a:t>
            </a:r>
            <a:r>
              <a:rPr lang="en-US" sz="2000" dirty="0">
                <a:solidFill>
                  <a:srgbClr val="FF0000"/>
                </a:solidFill>
              </a:rPr>
              <a:t>A 95% confidence interval for the mean age is (23.3, 36.4) years. </a:t>
            </a:r>
            <a:r>
              <a:rPr lang="en-US" sz="2000" dirty="0"/>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fld id="{240F1BDB-6CE4-495C-AC30-106FDA64768F}" type="slidenum">
              <a:rPr lang="en-US" smtClean="0"/>
              <a:t>6</a:t>
            </a:fld>
            <a:endParaRPr lang="en-US"/>
          </a:p>
        </p:txBody>
      </p:sp>
    </p:spTree>
    <p:extLst>
      <p:ext uri="{BB962C8B-B14F-4D97-AF65-F5344CB8AC3E}">
        <p14:creationId xmlns:p14="http://schemas.microsoft.com/office/powerpoint/2010/main" val="268813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p:txBody>
          <a:bodyPr/>
          <a:lstStyle/>
          <a:p>
            <a:fld id="{240F1BDB-6CE4-495C-AC30-106FDA64768F}" type="slidenum">
              <a:rPr lang="en-US" smtClean="0"/>
              <a:t>60</a:t>
            </a:fld>
            <a:endParaRPr lang="en-US"/>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r>
              <a:rPr lang="en-US" dirty="0"/>
              <a:t>5 randomly selected people were asked to rate their happiness on a scale from 1 – 100 on a cloudy day and 8 randomly selected people were asked the same question on a sunny day. </a:t>
            </a:r>
          </a:p>
          <a:p>
            <a:endParaRPr lang="en-US" dirty="0"/>
          </a:p>
          <a:p>
            <a:r>
              <a:rPr lang="en-US" dirty="0"/>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1142558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fld id="{240F1BDB-6CE4-495C-AC30-106FDA64768F}" type="slidenum">
              <a:rPr lang="en-US" smtClean="0"/>
              <a:t>61</a:t>
            </a:fld>
            <a:endParaRPr lang="en-US"/>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r>
              <a:rPr lang="en-US" b="1" dirty="0"/>
              <a:t>Normality of Distributions: </a:t>
            </a:r>
            <a:r>
              <a:rPr lang="en-US" dirty="0"/>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r>
              <a:rPr lang="en-US" b="1" dirty="0"/>
              <a:t>Equal Standard Deviations: </a:t>
            </a:r>
            <a:r>
              <a:rPr lang="en-US" dirty="0"/>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r>
              <a:rPr lang="en-US" b="1" dirty="0"/>
              <a:t>The two sample t-test is not appropriate here. We should look for a different test.  </a:t>
            </a:r>
          </a:p>
          <a:p>
            <a:r>
              <a:rPr lang="en-US" b="1" dirty="0"/>
              <a:t> </a:t>
            </a:r>
            <a:endParaRPr lang="en-US" dirty="0"/>
          </a:p>
        </p:txBody>
      </p:sp>
    </p:spTree>
    <p:extLst>
      <p:ext uri="{BB962C8B-B14F-4D97-AF65-F5344CB8AC3E}">
        <p14:creationId xmlns:p14="http://schemas.microsoft.com/office/powerpoint/2010/main" val="3859321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fld id="{240F1BDB-6CE4-495C-AC30-106FDA64768F}" type="slidenum">
              <a:rPr lang="en-US" smtClean="0"/>
              <a:t>62</a:t>
            </a:fld>
            <a:endParaRPr lang="en-US"/>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1754326"/>
          </a:xfrm>
          <a:prstGeom prst="rect">
            <a:avLst/>
          </a:prstGeom>
          <a:noFill/>
        </p:spPr>
        <p:txBody>
          <a:bodyPr wrap="square" rtlCol="0">
            <a:spAutoFit/>
          </a:bodyPr>
          <a:lstStyle/>
          <a:p>
            <a:r>
              <a:rPr lang="en-US" dirty="0"/>
              <a:t>A large sample of mice were randomly assigned to receive a drug or a placebo. The mice’s </a:t>
            </a:r>
            <a:r>
              <a:rPr lang="en-US" dirty="0" err="1"/>
              <a:t>tcell</a:t>
            </a:r>
            <a:r>
              <a:rPr lang="en-US" dirty="0"/>
              <a:t> counts were then taken and histograms and q-q plots are displayed above.  </a:t>
            </a:r>
          </a:p>
          <a:p>
            <a:endParaRPr lang="en-US" dirty="0"/>
          </a:p>
          <a:p>
            <a:r>
              <a:rPr lang="en-US" dirty="0"/>
              <a:t>QOI:   </a:t>
            </a:r>
            <a:r>
              <a:rPr lang="en-US" b="1" dirty="0"/>
              <a:t>Is the mean </a:t>
            </a:r>
            <a:r>
              <a:rPr lang="en-US" b="1" dirty="0" err="1"/>
              <a:t>tcell</a:t>
            </a:r>
            <a:r>
              <a:rPr lang="en-US" b="1" dirty="0"/>
              <a:t> count of mice that receive the drug greater than that of the mice that receive the placebo?  </a:t>
            </a:r>
          </a:p>
          <a:p>
            <a:r>
              <a:rPr lang="en-US" b="1" dirty="0"/>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r>
              <a:rPr lang="en-US" dirty="0"/>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74063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fld id="{240F1BDB-6CE4-495C-AC30-106FDA64768F}" type="slidenum">
              <a:rPr lang="en-US" smtClean="0"/>
              <a:t>63</a:t>
            </a:fld>
            <a:endParaRPr lang="en-US"/>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r>
              <a:rPr lang="en-US" b="1" dirty="0"/>
              <a:t>Normality of Distributions: </a:t>
            </a:r>
            <a:r>
              <a:rPr lang="en-US" dirty="0"/>
              <a:t>Judging from the histograms and q-q plots, there is  significant visual evidence to suggest the data come from right skewed distributions.  However, since the sample size is large </a:t>
            </a:r>
            <a:r>
              <a:rPr lang="en-US" dirty="0" err="1"/>
              <a:t>n</a:t>
            </a:r>
            <a:r>
              <a:rPr lang="en-US" baseline="-25000" dirty="0" err="1"/>
              <a:t>D</a:t>
            </a:r>
            <a:r>
              <a:rPr lang="en-US" dirty="0"/>
              <a:t> = 32 and </a:t>
            </a:r>
            <a:r>
              <a:rPr lang="en-US" dirty="0" err="1"/>
              <a:t>n</a:t>
            </a:r>
            <a:r>
              <a:rPr lang="en-US" baseline="-25000" dirty="0" err="1"/>
              <a:t>P</a:t>
            </a:r>
            <a:r>
              <a:rPr lang="en-US" dirty="0"/>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r>
              <a:rPr lang="en-US" b="1" dirty="0"/>
              <a:t>Equal Standard Deviations: </a:t>
            </a:r>
            <a:r>
              <a:rPr lang="en-US" dirty="0"/>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r>
              <a:rPr lang="en-US" b="1" dirty="0"/>
              <a:t>Independence: </a:t>
            </a:r>
            <a:r>
              <a:rPr lang="en-US" dirty="0"/>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r>
              <a:rPr lang="en-US" b="1" dirty="0"/>
              <a:t>The two sample t-test is appropriate here. </a:t>
            </a:r>
            <a:endParaRPr lang="en-US" dirty="0"/>
          </a:p>
        </p:txBody>
      </p:sp>
    </p:spTree>
    <p:extLst>
      <p:ext uri="{BB962C8B-B14F-4D97-AF65-F5344CB8AC3E}">
        <p14:creationId xmlns:p14="http://schemas.microsoft.com/office/powerpoint/2010/main" val="3186559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64</a:t>
            </a:fld>
            <a:endParaRPr lang="en-US"/>
          </a:p>
        </p:txBody>
      </p:sp>
    </p:spTree>
    <p:extLst>
      <p:ext uri="{BB962C8B-B14F-4D97-AF65-F5344CB8AC3E}">
        <p14:creationId xmlns:p14="http://schemas.microsoft.com/office/powerpoint/2010/main" val="631405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148755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Observational Study:</a:t>
            </a:r>
          </a:p>
          <a:p>
            <a:pPr marL="0" indent="0">
              <a:buNone/>
            </a:pPr>
            <a:r>
              <a:rPr lang="en-US" dirty="0"/>
              <a:t>“It is estimated that the median for population X is </a:t>
            </a:r>
            <a:r>
              <a:rPr lang="en-US" dirty="0" err="1"/>
              <a:t>exp</a:t>
            </a:r>
            <a:r>
              <a:rPr lang="en-US" dirty="0"/>
              <a:t>(mean(log(x))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response of an experimental unit to treatment x will be </a:t>
            </a:r>
            <a:r>
              <a:rPr lang="en-US" dirty="0" err="1"/>
              <a:t>exp</a:t>
            </a:r>
            <a:r>
              <a:rPr lang="en-US" dirty="0"/>
              <a:t>(mean(log(x)) – mean(log(y))) times as large as its response to treatment y.”</a:t>
            </a:r>
          </a:p>
        </p:txBody>
      </p:sp>
    </p:spTree>
    <p:extLst>
      <p:ext uri="{BB962C8B-B14F-4D97-AF65-F5344CB8AC3E}">
        <p14:creationId xmlns:p14="http://schemas.microsoft.com/office/powerpoint/2010/main" val="2788321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fontScale="90000"/>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67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77500" lnSpcReduction="2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4029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274900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21</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21</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i="1">
                        <a:latin typeface="Cambria Math" panose="02040503050406030204" pitchFamily="18" charset="0"/>
                      </a:rPr>
                      <m:t>2</m:t>
                    </m:r>
                    <m:r>
                      <a:rPr lang="en-US" b="0" i="1" smtClean="0">
                        <a:latin typeface="Cambria Math" panose="02040503050406030204" pitchFamily="18" charset="0"/>
                      </a:rPr>
                      <m:t>2</m:t>
                    </m:r>
                  </m:oMath>
                </a14:m>
                <a:r>
                  <a:rPr lang="en-US" sz="1600" dirty="0"/>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240F1BDB-6CE4-495C-AC30-106FDA64768F}" type="slidenum">
              <a:rPr lang="en-US" smtClean="0"/>
              <a:t>7</a:t>
            </a:fld>
            <a:endParaRPr lang="en-US"/>
          </a:p>
        </p:txBody>
      </p:sp>
    </p:spTree>
    <p:extLst>
      <p:ext uri="{BB962C8B-B14F-4D97-AF65-F5344CB8AC3E}">
        <p14:creationId xmlns:p14="http://schemas.microsoft.com/office/powerpoint/2010/main" val="32132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454671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fontScale="90000"/>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a:solidFill>
                  <a:schemeClr val="tx2"/>
                </a:solidFill>
                <a:sym typeface="Symbol" pitchFamily="18" charset="2"/>
              </a:rPr>
              <a:t>Cloud Seeding does not work.</a:t>
            </a:r>
            <a:endParaRPr lang="en-US" altLang="en-US" sz="1350" b="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a:solidFill>
                  <a:schemeClr val="tx2"/>
                </a:solidFill>
                <a:sym typeface="Symbol" pitchFamily="18" charset="2"/>
              </a:rPr>
              <a:t>Cloud Seeding does work.</a:t>
            </a:r>
            <a:endParaRPr lang="en-US" altLang="en-US" sz="1350" b="1" dirty="0">
              <a:solidFill>
                <a:srgbClr val="FF0000"/>
              </a:solidFill>
              <a:sym typeface="Symbol" pitchFamily="18" charset="2"/>
            </a:endParaRPr>
          </a:p>
        </p:txBody>
      </p:sp>
      <p:sp>
        <p:nvSpPr>
          <p:cNvPr id="6" name="Rectangle 5"/>
          <p:cNvSpPr/>
          <p:nvPr/>
        </p:nvSpPr>
        <p:spPr>
          <a:xfrm>
            <a:off x="152400" y="5780540"/>
            <a:ext cx="8871521" cy="1077218"/>
          </a:xfrm>
          <a:prstGeom prst="rect">
            <a:avLst/>
          </a:prstGeom>
        </p:spPr>
        <p:txBody>
          <a:bodyPr wrap="square">
            <a:spAutoFit/>
          </a:bodyPr>
          <a:lstStyle/>
          <a:p>
            <a:pPr>
              <a:spcBef>
                <a:spcPct val="0"/>
              </a:spcBef>
              <a:buClrTx/>
              <a:buFontTx/>
              <a:buNone/>
            </a:pPr>
            <a:r>
              <a:rPr lang="en-US" altLang="en-US" sz="1600" b="1" dirty="0">
                <a:sym typeface="Symbol" pitchFamily="18" charset="2"/>
              </a:rPr>
              <a:t>It is estimated that the volume of rainfall on days when clouds were seeded was </a:t>
            </a:r>
            <a:r>
              <a:rPr lang="en-US" altLang="en-US" sz="1600" b="1" dirty="0">
                <a:solidFill>
                  <a:srgbClr val="FF0000"/>
                </a:solidFill>
                <a:sym typeface="Symbol" pitchFamily="18" charset="2"/>
              </a:rPr>
              <a:t>e</a:t>
            </a:r>
            <a:r>
              <a:rPr lang="en-US" altLang="en-US" sz="1600" b="1" baseline="30000" dirty="0">
                <a:solidFill>
                  <a:srgbClr val="FF0000"/>
                </a:solidFill>
                <a:sym typeface="Symbol" pitchFamily="18" charset="2"/>
              </a:rPr>
              <a:t>1.1438</a:t>
            </a:r>
            <a:r>
              <a:rPr lang="en-US" altLang="en-US" sz="1600" b="1" dirty="0">
                <a:solidFill>
                  <a:srgbClr val="FF0000"/>
                </a:solidFill>
                <a:sym typeface="Symbol" pitchFamily="18" charset="2"/>
              </a:rPr>
              <a:t>=3.1</a:t>
            </a:r>
            <a:r>
              <a:rPr lang="en-US" altLang="en-US" sz="1600" b="1" dirty="0">
                <a:sym typeface="Symbol" pitchFamily="18" charset="2"/>
              </a:rPr>
              <a:t> times as large as when not seeded (p-value = .007). A 90% confidence interval for this multiplicative effect is 1.5 to 6.7 times.  Since randomization was used to determine whether any particular suitable day was seeded or not, it is safe to interpret this as evidence that the seeding caused the larger mean rainfall.  </a:t>
            </a:r>
          </a:p>
        </p:txBody>
      </p:sp>
      <p:sp>
        <p:nvSpPr>
          <p:cNvPr id="7" name="Rectangle 6"/>
          <p:cNvSpPr/>
          <p:nvPr/>
        </p:nvSpPr>
        <p:spPr>
          <a:xfrm>
            <a:off x="3611230" y="1302503"/>
            <a:ext cx="2601311" cy="507831"/>
          </a:xfrm>
          <a:prstGeom prst="rect">
            <a:avLst/>
          </a:prstGeom>
        </p:spPr>
        <p:txBody>
          <a:bodyPr wrap="square">
            <a:spAutoFit/>
          </a:bodyPr>
          <a:lstStyle/>
          <a:p>
            <a:pPr>
              <a:spcBef>
                <a:spcPct val="0"/>
              </a:spcBef>
              <a:buClrTx/>
              <a:buFontTx/>
              <a:buNone/>
            </a:pPr>
            <a:r>
              <a:rPr lang="en-US" altLang="en-US" sz="1350" b="1" i="1" dirty="0">
                <a:solidFill>
                  <a:schemeClr val="tx2"/>
                </a:solidFill>
              </a:rPr>
              <a:t>H</a:t>
            </a:r>
            <a:r>
              <a:rPr lang="en-US" altLang="en-US" sz="1350" b="1" baseline="-25000" dirty="0">
                <a:solidFill>
                  <a:schemeClr val="tx2"/>
                </a:solidFill>
              </a:rPr>
              <a:t>0</a:t>
            </a:r>
            <a:r>
              <a:rPr lang="en-US" altLang="en-US" sz="1350" b="1" dirty="0">
                <a:solidFill>
                  <a:schemeClr val="tx2"/>
                </a:solidFill>
              </a:rPr>
              <a:t>: </a:t>
            </a:r>
            <a:r>
              <a:rPr lang="en-US" altLang="en-US" sz="1350" b="1" i="1" dirty="0" err="1">
                <a:solidFill>
                  <a:schemeClr val="tx2"/>
                </a:solidFill>
                <a:sym typeface="Symbol" pitchFamily="18" charset="2"/>
              </a:rPr>
              <a:t>Median</a:t>
            </a:r>
            <a:r>
              <a:rPr lang="en-US" altLang="en-US" sz="1350" b="1" i="1" baseline="-25000" dirty="0" err="1">
                <a:solidFill>
                  <a:schemeClr val="tx2"/>
                </a:solidFill>
                <a:sym typeface="Symbol" pitchFamily="18" charset="2"/>
              </a:rPr>
              <a:t>seeded</a:t>
            </a:r>
            <a:r>
              <a:rPr lang="en-US" altLang="en-US" sz="1350" b="1" i="1" dirty="0">
                <a:solidFill>
                  <a:schemeClr val="tx2"/>
                </a:solidFill>
                <a:sym typeface="Symbol" pitchFamily="18" charset="2"/>
              </a:rPr>
              <a:t> = </a:t>
            </a:r>
            <a:r>
              <a:rPr lang="en-US" altLang="en-US" sz="1350" b="1" i="1" dirty="0" err="1">
                <a:solidFill>
                  <a:schemeClr val="tx2"/>
                </a:solidFill>
                <a:sym typeface="Symbol" pitchFamily="18" charset="2"/>
              </a:rPr>
              <a:t>Median</a:t>
            </a:r>
            <a:r>
              <a:rPr lang="en-US" altLang="en-US" sz="1350" b="1" i="1" baseline="-25000" dirty="0" err="1">
                <a:solidFill>
                  <a:schemeClr val="tx2"/>
                </a:solidFill>
                <a:sym typeface="Symbol" pitchFamily="18" charset="2"/>
              </a:rPr>
              <a:t>unseeded</a:t>
            </a:r>
            <a:endParaRPr lang="en-US" altLang="en-US" sz="1350" b="1" i="1" baseline="-25000" dirty="0">
              <a:solidFill>
                <a:schemeClr val="tx2"/>
              </a:solidFill>
              <a:sym typeface="Symbol" pitchFamily="18" charset="2"/>
            </a:endParaRPr>
          </a:p>
          <a:p>
            <a:pPr>
              <a:spcBef>
                <a:spcPct val="0"/>
              </a:spcBef>
              <a:buClrTx/>
              <a:buFontTx/>
              <a:buNone/>
            </a:pPr>
            <a:r>
              <a:rPr lang="en-US" altLang="en-US" sz="1350" b="1" i="1" dirty="0">
                <a:solidFill>
                  <a:schemeClr val="tx2"/>
                </a:solidFill>
                <a:sym typeface="Symbol" pitchFamily="18" charset="2"/>
              </a:rPr>
              <a:t>H</a:t>
            </a:r>
            <a:r>
              <a:rPr lang="en-US" altLang="en-US" sz="1350" b="1" baseline="-25000" dirty="0">
                <a:solidFill>
                  <a:schemeClr val="tx2"/>
                </a:solidFill>
                <a:sym typeface="Symbol" pitchFamily="18" charset="2"/>
              </a:rPr>
              <a:t>1</a:t>
            </a:r>
            <a:r>
              <a:rPr lang="en-US" altLang="en-US" sz="1350" b="1" dirty="0">
                <a:solidFill>
                  <a:schemeClr val="tx2"/>
                </a:solidFill>
                <a:sym typeface="Symbol" pitchFamily="18" charset="2"/>
              </a:rPr>
              <a:t>: </a:t>
            </a:r>
            <a:r>
              <a:rPr lang="en-US" altLang="en-US" sz="1350" b="1" i="1" dirty="0" err="1">
                <a:solidFill>
                  <a:schemeClr val="tx2"/>
                </a:solidFill>
                <a:sym typeface="Symbol" pitchFamily="18" charset="2"/>
              </a:rPr>
              <a:t>Median</a:t>
            </a:r>
            <a:r>
              <a:rPr lang="en-US" altLang="en-US" sz="1350" b="1" i="1" baseline="-25000" dirty="0" err="1">
                <a:solidFill>
                  <a:schemeClr val="tx2"/>
                </a:solidFill>
                <a:sym typeface="Symbol" pitchFamily="18" charset="2"/>
              </a:rPr>
              <a:t>seeded</a:t>
            </a:r>
            <a:r>
              <a:rPr lang="en-US" altLang="en-US" sz="1350" b="1" i="1" dirty="0">
                <a:solidFill>
                  <a:schemeClr val="tx2"/>
                </a:solidFill>
                <a:sym typeface="Symbol" pitchFamily="18" charset="2"/>
              </a:rPr>
              <a:t> &gt; </a:t>
            </a:r>
            <a:r>
              <a:rPr lang="en-US" altLang="en-US" sz="1350" b="1" i="1" dirty="0" err="1">
                <a:solidFill>
                  <a:schemeClr val="tx2"/>
                </a:solidFill>
                <a:sym typeface="Symbol" pitchFamily="18" charset="2"/>
              </a:rPr>
              <a:t>Median</a:t>
            </a:r>
            <a:r>
              <a:rPr lang="en-US" altLang="en-US" sz="1350" b="1" i="1" baseline="-25000" dirty="0" err="1">
                <a:solidFill>
                  <a:schemeClr val="tx2"/>
                </a:solidFill>
                <a:sym typeface="Symbol" pitchFamily="18" charset="2"/>
              </a:rPr>
              <a:t>unseeded</a:t>
            </a:r>
            <a:endParaRPr lang="en-US" altLang="en-US" sz="1350" b="1" i="1" baseline="-25000" dirty="0">
              <a:solidFill>
                <a:schemeClr val="tx2"/>
              </a:solidFill>
              <a:sym typeface="Symbol" pitchFamily="18" charset="2"/>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algn="ctr"/>
            <a:r>
              <a:rPr lang="en-US" sz="1350" i="1" dirty="0"/>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93612" y="4724400"/>
            <a:ext cx="2337238" cy="300082"/>
          </a:xfrm>
          <a:prstGeom prst="rect">
            <a:avLst/>
          </a:prstGeom>
          <a:noFill/>
        </p:spPr>
        <p:txBody>
          <a:bodyPr wrap="square" rtlCol="0">
            <a:spAutoFit/>
          </a:bodyPr>
          <a:lstStyle/>
          <a:p>
            <a:pPr algn="ctr"/>
            <a:r>
              <a:rPr lang="en-US" sz="1350" i="1" dirty="0"/>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Tree>
    <p:extLst>
      <p:ext uri="{BB962C8B-B14F-4D97-AF65-F5344CB8AC3E}">
        <p14:creationId xmlns:p14="http://schemas.microsoft.com/office/powerpoint/2010/main" val="29002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extLst>
              <p:ext uri="{D42A27DB-BD31-4B8C-83A1-F6EECF244321}">
                <p14:modId xmlns:p14="http://schemas.microsoft.com/office/powerpoint/2010/main" val="3980060734"/>
              </p:ext>
            </p:extLst>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2110"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r>
              <a:rPr lang="en-US" dirty="0">
                <a:solidFill>
                  <a:srgbClr val="0070C0"/>
                </a:solidFill>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r>
              <a:rPr lang="en-US" dirty="0">
                <a:solidFill>
                  <a:srgbClr val="0070C0"/>
                </a:solidFill>
              </a:rPr>
              <a:t>Logged</a:t>
            </a:r>
          </a:p>
        </p:txBody>
      </p:sp>
    </p:spTree>
    <p:extLst>
      <p:ext uri="{BB962C8B-B14F-4D97-AF65-F5344CB8AC3E}">
        <p14:creationId xmlns:p14="http://schemas.microsoft.com/office/powerpoint/2010/main" val="1023460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fld id="{240F1BDB-6CE4-495C-AC30-106FDA64768F}" type="slidenum">
              <a:rPr lang="en-US" smtClean="0"/>
              <a:t>73</a:t>
            </a:fld>
            <a:endParaRPr lang="en-US"/>
          </a:p>
        </p:txBody>
      </p:sp>
    </p:spTree>
    <p:extLst>
      <p:ext uri="{BB962C8B-B14F-4D97-AF65-F5344CB8AC3E}">
        <p14:creationId xmlns:p14="http://schemas.microsoft.com/office/powerpoint/2010/main" val="372948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40F1BDB-6CE4-495C-AC30-106FDA64768F}" type="slidenum">
              <a:rPr lang="en-US" smtClean="0"/>
              <a:t>74</a:t>
            </a:fld>
            <a:endParaRPr lang="en-US"/>
          </a:p>
        </p:txBody>
      </p:sp>
    </p:spTree>
    <p:extLst>
      <p:ext uri="{BB962C8B-B14F-4D97-AF65-F5344CB8AC3E}">
        <p14:creationId xmlns:p14="http://schemas.microsoft.com/office/powerpoint/2010/main" val="1413777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75</a:t>
            </a:fld>
            <a:endParaRPr lang="en-US"/>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r>
              <a:rPr lang="en-US"/>
              <a:t>x</a:t>
            </a:r>
          </a:p>
        </p:txBody>
      </p:sp>
      <p:sp>
        <p:nvSpPr>
          <p:cNvPr id="11" name="TextBox 10"/>
          <p:cNvSpPr txBox="1"/>
          <p:nvPr/>
        </p:nvSpPr>
        <p:spPr>
          <a:xfrm>
            <a:off x="4876800" y="1098076"/>
            <a:ext cx="304800" cy="369332"/>
          </a:xfrm>
          <a:prstGeom prst="rect">
            <a:avLst/>
          </a:prstGeom>
          <a:noFill/>
        </p:spPr>
        <p:txBody>
          <a:bodyPr wrap="square" rtlCol="0">
            <a:spAutoFit/>
          </a:bodyPr>
          <a:lstStyle/>
          <a:p>
            <a:r>
              <a:rPr lang="en-US"/>
              <a:t>y</a:t>
            </a:r>
          </a:p>
        </p:txBody>
      </p:sp>
      <p:sp>
        <p:nvSpPr>
          <p:cNvPr id="12" name="TextBox 11"/>
          <p:cNvSpPr txBox="1"/>
          <p:nvPr/>
        </p:nvSpPr>
        <p:spPr>
          <a:xfrm>
            <a:off x="2743909" y="1937027"/>
            <a:ext cx="761291" cy="369332"/>
          </a:xfrm>
          <a:prstGeom prst="rect">
            <a:avLst/>
          </a:prstGeom>
          <a:noFill/>
        </p:spPr>
        <p:txBody>
          <a:bodyPr wrap="square" rtlCol="0">
            <a:spAutoFit/>
          </a:bodyPr>
          <a:lstStyle/>
          <a:p>
            <a:r>
              <a:rPr lang="en-US" dirty="0"/>
              <a:t>Log(x)</a:t>
            </a:r>
          </a:p>
        </p:txBody>
      </p:sp>
      <p:sp>
        <p:nvSpPr>
          <p:cNvPr id="13" name="TextBox 12"/>
          <p:cNvSpPr txBox="1"/>
          <p:nvPr/>
        </p:nvSpPr>
        <p:spPr>
          <a:xfrm>
            <a:off x="4682418" y="1943332"/>
            <a:ext cx="880182" cy="369332"/>
          </a:xfrm>
          <a:prstGeom prst="rect">
            <a:avLst/>
          </a:prstGeom>
          <a:noFill/>
        </p:spPr>
        <p:txBody>
          <a:bodyPr wrap="square" rtlCol="0">
            <a:spAutoFit/>
          </a:bodyPr>
          <a:lstStyle/>
          <a:p>
            <a:r>
              <a:rPr lang="en-US" dirty="0"/>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algn="ctr"/>
            <a:r>
              <a:rPr lang="en-US" dirty="0"/>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algn="ctr"/>
            <a:r>
              <a:rPr lang="en-US" dirty="0"/>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r>
              <a:rPr lang="en-US" sz="2400" b="1" dirty="0"/>
              <a:t>Prop 2:</a:t>
            </a:r>
            <a:endParaRPr lang="en-US" b="1" dirty="0"/>
          </a:p>
        </p:txBody>
      </p:sp>
      <p:graphicFrame>
        <p:nvGraphicFramePr>
          <p:cNvPr id="18" name="Table 17"/>
          <p:cNvGraphicFramePr>
            <a:graphicFrameLocks noGrp="1"/>
          </p:cNvGraphicFramePr>
          <p:nvPr>
            <p:extLst>
              <p:ext uri="{D42A27DB-BD31-4B8C-83A1-F6EECF244321}">
                <p14:modId xmlns:p14="http://schemas.microsoft.com/office/powerpoint/2010/main" val="1055678534"/>
              </p:ext>
            </p:extLst>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r>
              <a:rPr lang="en-US" dirty="0"/>
              <a:t>The logarithm is a monotonically increasing function.  If x1 &gt; x2 then log(x1) &gt; log(x2).</a:t>
            </a:r>
          </a:p>
          <a:p>
            <a:r>
              <a:rPr lang="en-US" dirty="0"/>
              <a:t>  </a:t>
            </a:r>
          </a:p>
          <a:p>
            <a:r>
              <a:rPr lang="en-US" dirty="0"/>
              <a:t>Therefore consider X1 through X5 in ascending order so that X1 &lt; X2 &lt; X3 &lt; X4 &lt; X5.  </a:t>
            </a:r>
          </a:p>
          <a:p>
            <a:r>
              <a:rPr lang="en-US" dirty="0"/>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r>
              <a:rPr lang="en-US" dirty="0"/>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027070" y="5380698"/>
            <a:ext cx="4114800" cy="369332"/>
          </a:xfrm>
          <a:prstGeom prst="rect">
            <a:avLst/>
          </a:prstGeom>
          <a:noFill/>
        </p:spPr>
        <p:txBody>
          <a:bodyPr wrap="square" rtlCol="0">
            <a:spAutoFit/>
          </a:bodyPr>
          <a:lstStyle/>
          <a:p>
            <a:pPr algn="ctr"/>
            <a:r>
              <a:rPr lang="en-US" dirty="0"/>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553200" y="2792423"/>
            <a:ext cx="2057400" cy="923330"/>
          </a:xfrm>
          <a:prstGeom prst="rect">
            <a:avLst/>
          </a:prstGeom>
          <a:noFill/>
        </p:spPr>
        <p:txBody>
          <a:bodyPr wrap="square" rtlCol="0">
            <a:spAutoFit/>
          </a:bodyPr>
          <a:lstStyle/>
          <a:p>
            <a:r>
              <a:rPr lang="en-US" dirty="0"/>
              <a:t>Because data is now symmetric (median =mean) </a:t>
            </a:r>
          </a:p>
        </p:txBody>
      </p:sp>
    </p:spTree>
    <p:extLst>
      <p:ext uri="{BB962C8B-B14F-4D97-AF65-F5344CB8AC3E}">
        <p14:creationId xmlns:p14="http://schemas.microsoft.com/office/powerpoint/2010/main" val="10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fld id="{240F1BDB-6CE4-495C-AC30-106FDA64768F}" type="slidenum">
              <a:rPr lang="en-US" smtClean="0"/>
              <a:t>76</a:t>
            </a:fld>
            <a:endParaRPr lang="en-US"/>
          </a:p>
        </p:txBody>
      </p:sp>
      <p:sp>
        <p:nvSpPr>
          <p:cNvPr id="5" name="TextBox 4"/>
          <p:cNvSpPr txBox="1"/>
          <p:nvPr/>
        </p:nvSpPr>
        <p:spPr>
          <a:xfrm>
            <a:off x="609600" y="1201013"/>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r>
              <a:rPr lang="en-US" sz="2400" b="1" dirty="0"/>
              <a:t>Prop 4a:</a:t>
            </a:r>
            <a:endParaRPr lang="en-US" b="1" dirty="0"/>
          </a:p>
        </p:txBody>
      </p:sp>
      <p:sp>
        <p:nvSpPr>
          <p:cNvPr id="20" name="TextBox 19"/>
          <p:cNvSpPr txBox="1"/>
          <p:nvPr/>
        </p:nvSpPr>
        <p:spPr>
          <a:xfrm>
            <a:off x="9372600" y="4410614"/>
            <a:ext cx="3505200" cy="1477328"/>
          </a:xfrm>
          <a:prstGeom prst="rect">
            <a:avLst/>
          </a:prstGeom>
          <a:noFill/>
        </p:spPr>
        <p:txBody>
          <a:bodyPr wrap="square" rtlCol="0">
            <a:spAutoFit/>
          </a:bodyPr>
          <a:lstStyle/>
          <a:p>
            <a:r>
              <a:rPr lang="en-US" dirty="0"/>
              <a:t>Mean(log(X)) – Mean(log(Y))</a:t>
            </a:r>
          </a:p>
          <a:p>
            <a:endParaRPr lang="en-US" dirty="0"/>
          </a:p>
          <a:p>
            <a:r>
              <a:rPr lang="en-US" dirty="0"/>
              <a:t>Median(log(X)) – Median(log(Y))</a:t>
            </a:r>
          </a:p>
          <a:p>
            <a:endParaRPr lang="en-US" dirty="0"/>
          </a:p>
          <a:p>
            <a:r>
              <a:rPr lang="en-US" dirty="0"/>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r>
              <a:rPr lang="en-US" sz="2400" b="1" dirty="0"/>
              <a:t>e is a pretty remarkable number!:</a:t>
            </a:r>
            <a:endParaRPr lang="en-US" b="1" dirty="0"/>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r>
              <a:rPr lang="en-US" sz="2400" b="1" dirty="0"/>
              <a:t>Prop 4b:</a:t>
            </a:r>
            <a:endParaRPr lang="en-US" b="1" dirty="0"/>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95771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4a:</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charset="0"/>
                          </a:rPr>
                          <m:t>𝑒</m:t>
                        </m:r>
                      </m:e>
                      <m:sup>
                        <m:r>
                          <m:rPr>
                            <m:nor/>
                          </m:rPr>
                          <a:rPr lang="en-US" sz="2400" dirty="0"/>
                          <m:t>log</m:t>
                        </m:r>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4a</a:t>
                </a:r>
              </a:p>
              <a:p>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𝑒</m:t>
                          </m:r>
                        </m:e>
                        <m:sup>
                          <m:r>
                            <m:rPr>
                              <m:sty m:val="p"/>
                            </m:rPr>
                            <a:rPr lang="en-US" b="0" i="0" smtClean="0">
                              <a:latin typeface="Cambria Math" charset="0"/>
                            </a:rPr>
                            <m:t>log</m:t>
                          </m:r>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59545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r>
              <a:rPr lang="en-US" sz="2400" b="1" dirty="0"/>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r>
              <a:rPr lang="en-US" sz="2400" b="1" dirty="0"/>
              <a:t>Prop 4b:</a:t>
            </a:r>
            <a:endParaRPr lang="en-US" b="1" dirty="0"/>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r>
                  <a:rPr lang="en-US" sz="2400" b="1" u="sng" dirty="0"/>
                  <a:t>Derivation:</a:t>
                </a:r>
              </a:p>
              <a:p>
                <a14:m>
                  <m:oMath xmlns:m="http://schemas.openxmlformats.org/officeDocument/2006/math">
                    <m:r>
                      <a:rPr lang="en-US" sz="2400" i="1">
                        <a:latin typeface="Cambria Math" charset="0"/>
                      </a:rPr>
                      <m:t>𝑀</m:t>
                    </m:r>
                    <m:r>
                      <a:rPr lang="en-US" sz="2400" b="0" i="1" smtClean="0">
                        <a:latin typeface="Cambria Math" charset="0"/>
                      </a:rPr>
                      <m:t>𝑒</m:t>
                    </m:r>
                    <m:r>
                      <a:rPr lang="en-US" sz="2400" i="1">
                        <a:latin typeface="Cambria Math" charset="0"/>
                      </a:rPr>
                      <m:t>𝑎𝑛</m:t>
                    </m:r>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ctrlPr>
                              <a:rPr lang="en-US" sz="2400" i="1">
                                <a:latin typeface="Cambria Math" panose="02040503050406030204" pitchFamily="18" charset="0"/>
                              </a:rPr>
                            </m:ctrlPr>
                          </m:dPr>
                          <m:e>
                            <m:r>
                              <a:rPr lang="en-US" sz="2400" i="1">
                                <a:latin typeface="Cambria Math" charset="0"/>
                              </a:rPr>
                              <m:t>𝑋</m:t>
                            </m:r>
                          </m:e>
                        </m:d>
                        <m:r>
                          <a:rPr lang="en-US" sz="2400" b="0" i="1" smtClean="0">
                            <a:latin typeface="Cambria Math" charset="0"/>
                          </a:rPr>
                          <m:t>)</m:t>
                        </m:r>
                      </m:e>
                    </m:func>
                    <m:r>
                      <a:rPr lang="en-US" sz="2400" i="1">
                        <a:latin typeface="Cambria Math" charset="0"/>
                      </a:rPr>
                      <m:t>−⁡</m:t>
                    </m:r>
                    <m:r>
                      <a:rPr lang="en-US" sz="2400" i="1">
                        <a:latin typeface="Cambria Math" charset="0"/>
                      </a:rPr>
                      <m:t>𝑀𝑒𝑎𝑛</m:t>
                    </m:r>
                    <m:r>
                      <a:rPr lang="en-US" sz="2400" i="1">
                        <a:latin typeface="Cambria Math" charset="0"/>
                      </a:rPr>
                      <m:t>(</m:t>
                    </m:r>
                    <m:r>
                      <a:rPr lang="en-US" sz="2400" i="1">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e>
                    </m:d>
                    <m:r>
                      <a:rPr lang="en-US" sz="2400" b="0" i="1" smtClean="0">
                        <a:latin typeface="Cambria Math" charset="0"/>
                      </a:rPr>
                      <m:t>)</m:t>
                    </m:r>
                    <m:r>
                      <a:rPr lang="en-US" sz="2400" i="1">
                        <a:latin typeface="Cambria Math" charset="0"/>
                      </a:rPr>
                      <m:t>=</m:t>
                    </m:r>
                    <m:r>
                      <a:rPr lang="en-US" sz="2400" i="1">
                        <a:latin typeface="Cambria Math" charset="0"/>
                        <a:ea typeface="Cambria Math" charset="0"/>
                        <a:cs typeface="Cambria Math" charset="0"/>
                      </a:rPr>
                      <m:t>𝛿</m:t>
                    </m:r>
                    <m:r>
                      <a:rPr lang="en-US" sz="2400" i="1">
                        <a:latin typeface="Cambria Math" charset="0"/>
                        <a:ea typeface="Cambria Math" charset="0"/>
                        <a:cs typeface="Cambria Math" charset="0"/>
                      </a:rPr>
                      <m:t> </m:t>
                    </m:r>
                  </m:oMath>
                </a14:m>
                <a:r>
                  <a:rPr lang="en-US" sz="2400" dirty="0"/>
                  <a:t>         Diff of means on log scale</a:t>
                </a:r>
              </a:p>
              <a:p>
                <a14:m>
                  <m:oMath xmlns:m="http://schemas.openxmlformats.org/officeDocument/2006/math">
                    <m:r>
                      <a:rPr lang="en-US" sz="2400" b="0" i="1" smtClean="0">
                        <a:latin typeface="Cambria Math" charset="0"/>
                      </a:rPr>
                      <m:t>𝑀𝑒𝑑𝑖𝑎𝑛</m:t>
                    </m:r>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𝑋</m:t>
                            </m:r>
                          </m:e>
                        </m:d>
                        <m:r>
                          <a:rPr lang="en-US" sz="2400" b="0" i="1" smtClean="0">
                            <a:latin typeface="Cambria Math" charset="0"/>
                          </a:rPr>
                          <m:t>)</m:t>
                        </m:r>
                      </m:e>
                    </m:func>
                    <m:r>
                      <a:rPr lang="en-US" sz="2400" b="0" i="1" smtClean="0">
                        <a:latin typeface="Cambria Math" charset="0"/>
                      </a:rPr>
                      <m:t>−</m:t>
                    </m:r>
                    <m:r>
                      <a:rPr lang="en-US" sz="2400" i="1">
                        <a:latin typeface="Cambria Math" charset="0"/>
                      </a:rPr>
                      <m:t>⁡</m:t>
                    </m:r>
                    <m:r>
                      <a:rPr lang="en-US" sz="2400" b="0" i="1" smtClean="0">
                        <a:latin typeface="Cambria Math" charset="0"/>
                      </a:rPr>
                      <m:t>𝑀𝑒𝑑𝑖𝑎𝑛</m:t>
                    </m:r>
                    <m:r>
                      <a:rPr lang="en-US" sz="2400" i="1">
                        <a:latin typeface="Cambria Math" charset="0"/>
                      </a:rPr>
                      <m:t>(</m:t>
                    </m:r>
                    <m:r>
                      <a:rPr lang="en-US" sz="2400" b="0" i="1" smtClean="0">
                        <a:latin typeface="Cambria Math" charset="0"/>
                      </a:rPr>
                      <m:t>𝑙𝑜𝑔</m:t>
                    </m:r>
                    <m:d>
                      <m:dPr>
                        <m:ctrlPr>
                          <a:rPr lang="en-US" sz="2400" i="1">
                            <a:latin typeface="Cambria Math" panose="02040503050406030204" pitchFamily="18" charset="0"/>
                          </a:rPr>
                        </m:ctrlPr>
                      </m:dPr>
                      <m:e>
                        <m:r>
                          <a:rPr lang="en-US" sz="2400" i="1">
                            <a:latin typeface="Cambria Math" charset="0"/>
                          </a:rPr>
                          <m:t>𝑌</m:t>
                        </m:r>
                        <m:r>
                          <a:rPr lang="en-US" sz="2400" b="0" i="1" smtClean="0">
                            <a:latin typeface="Cambria Math" charset="0"/>
                          </a:rPr>
                          <m:t>)</m:t>
                        </m:r>
                      </m:e>
                    </m:d>
                    <m:r>
                      <a:rPr lang="en-US" sz="2400" i="1">
                        <a:latin typeface="Cambria Math" charset="0"/>
                      </a:rPr>
                      <m:t>=</m:t>
                    </m:r>
                    <m:r>
                      <a:rPr lang="en-US" sz="2400" i="1">
                        <a:latin typeface="Cambria Math" charset="0"/>
                        <a:ea typeface="Cambria Math" charset="0"/>
                        <a:cs typeface="Cambria Math" charset="0"/>
                      </a:rPr>
                      <m:t>𝛿</m:t>
                    </m:r>
                  </m:oMath>
                </a14:m>
                <a:r>
                  <a:rPr lang="en-US" sz="2400" i="1" dirty="0">
                    <a:latin typeface="Cambria Math" charset="0"/>
                    <a:ea typeface="Cambria Math" charset="0"/>
                    <a:cs typeface="Cambria Math" charset="0"/>
                  </a:rPr>
                  <a:t>	</a:t>
                </a:r>
                <a:r>
                  <a:rPr lang="en-US" sz="2400" dirty="0"/>
                  <a:t>Prop 1</a:t>
                </a:r>
                <a:endParaRPr lang="en-US" sz="2400" i="1" dirty="0">
                  <a:latin typeface="Cambria Math" charset="0"/>
                  <a:ea typeface="Cambria Math" charset="0"/>
                  <a:cs typeface="Cambria Math" charset="0"/>
                </a:endParaRPr>
              </a:p>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ctrlPr>
                              <a:rPr lang="en-US" sz="2400" b="0" i="1" smtClean="0">
                                <a:latin typeface="Cambria Math" panose="02040503050406030204" pitchFamily="18" charset="0"/>
                              </a:rPr>
                            </m:ctrlPr>
                          </m:dPr>
                          <m:e>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𝑋</m:t>
                                </m:r>
                              </m:e>
                            </m:d>
                          </m:e>
                        </m:d>
                      </m:e>
                    </m:func>
                    <m:r>
                      <a:rPr lang="en-US" sz="2400" b="0" i="1" smtClean="0">
                        <a:latin typeface="Cambria Math" charset="0"/>
                      </a:rPr>
                      <m:t>−</m:t>
                    </m:r>
                    <m:r>
                      <m:rPr>
                        <m:sty m:val="p"/>
                      </m:rPr>
                      <a:rPr lang="en-US" sz="2400" b="0" i="0" smtClean="0">
                        <a:latin typeface="Cambria Math" charset="0"/>
                      </a:rPr>
                      <m:t>log</m:t>
                    </m:r>
                    <m:r>
                      <a:rPr lang="en-US" sz="2400" b="0" i="1" smtClean="0">
                        <a:latin typeface="Cambria Math" charset="0"/>
                      </a:rPr>
                      <m:t>⁡(</m:t>
                    </m:r>
                    <m:r>
                      <a:rPr lang="en-US" sz="2400" b="0" i="1" smtClean="0">
                        <a:latin typeface="Cambria Math" charset="0"/>
                      </a:rPr>
                      <m:t>𝑀𝑒𝑑𝑖𝑎𝑛</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m:t>
                        </m:r>
                      </m:e>
                    </m:d>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2</a:t>
                </a:r>
              </a:p>
              <a:p>
                <a:r>
                  <a:rPr lang="en-US" sz="2400" dirty="0"/>
                  <a:t>log</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num>
                      <m:den>
                        <m:r>
                          <a:rPr lang="en-US" sz="2400" b="0" i="1" smtClean="0">
                            <a:latin typeface="Cambria Math" charset="0"/>
                          </a:rPr>
                          <m:t>𝑀𝑒𝑑𝑖𝑎𝑛</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den>
                    </m:f>
                    <m:r>
                      <a:rPr lang="en-US" sz="2400" b="0" i="1" smtClean="0">
                        <a:latin typeface="Cambria Math" charset="0"/>
                      </a:rPr>
                      <m:t>=</m:t>
                    </m:r>
                    <m:r>
                      <a:rPr lang="en-US" sz="2400" i="1">
                        <a:latin typeface="Cambria Math" charset="0"/>
                        <a:ea typeface="Cambria Math" charset="0"/>
                        <a:cs typeface="Cambria Math" charset="0"/>
                      </a:rPr>
                      <m:t>𝛿</m:t>
                    </m:r>
                  </m:oMath>
                </a14:m>
                <a:r>
                  <a:rPr lang="en-US" sz="2400" dirty="0"/>
                  <a:t>				Prop 3</a:t>
                </a:r>
              </a:p>
              <a:p>
                <a:r>
                  <a:rPr lang="en-US" sz="2400" dirty="0"/>
                  <a:t>Therefore:</a:t>
                </a:r>
              </a:p>
              <a:p>
                <a14:m>
                  <m:oMath xmlns:m="http://schemas.openxmlformats.org/officeDocument/2006/math">
                    <m:sSup>
                      <m:sSupPr>
                        <m:ctrlPr>
                          <a:rPr lang="en-US" sz="2400" i="1" smtClean="0">
                            <a:latin typeface="Cambria Math" panose="02040503050406030204" pitchFamily="18" charset="0"/>
                          </a:rPr>
                        </m:ctrlPr>
                      </m:sSupPr>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r>
                          <a:rPr lang="en-US" sz="2400" b="0" i="1" smtClean="0">
                            <a:latin typeface="Cambria Math" charset="0"/>
                          </a:rPr>
                          <m:t>=</m:t>
                        </m:r>
                        <m:r>
                          <a:rPr lang="en-US" sz="2400" b="0" i="1" smtClean="0">
                            <a:latin typeface="Cambria Math" panose="02040503050406030204" pitchFamily="18" charset="0"/>
                          </a:rPr>
                          <m:t>10</m:t>
                        </m:r>
                      </m:e>
                      <m:sup>
                        <m:r>
                          <m:rPr>
                            <m:nor/>
                          </m:rPr>
                          <a:rPr lang="en-US" sz="2400" dirty="0"/>
                          <m:t>log</m:t>
                        </m:r>
                        <m:r>
                          <m:rPr>
                            <m:nor/>
                          </m:rPr>
                          <a:rPr lang="en-US" sz="2400" b="0" i="0" baseline="-25000" dirty="0" smtClean="0"/>
                          <m:t>10</m:t>
                        </m:r>
                        <m:d>
                          <m:dPr>
                            <m:begChr m:val="["/>
                            <m:endChr m:val="]"/>
                            <m:ctrlPr>
                              <a:rPr lang="en-US" sz="2400" i="1" smtClean="0">
                                <a:latin typeface="Cambria Math" panose="02040503050406030204" pitchFamily="18" charset="0"/>
                              </a:rPr>
                            </m:ctrlPr>
                          </m:dPr>
                          <m:e>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e>
                        </m:d>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r>
                  <a:rPr lang="en-US" sz="2400" dirty="0"/>
                  <a:t>		Prop 4b</a:t>
                </a:r>
              </a:p>
              <a:p>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i="1">
                            <a:latin typeface="Cambria Math" charset="0"/>
                            <a:ea typeface="Cambria Math" charset="0"/>
                            <a:cs typeface="Cambria Math" charset="0"/>
                          </a:rPr>
                          <m:t>𝛿</m:t>
                        </m:r>
                      </m:sup>
                    </m:sSup>
                  </m:oMath>
                </a14:m>
                <a:r>
                  <a:rPr lang="en-US" sz="2400" dirty="0"/>
                  <a:t>=</a:t>
                </a:r>
                <a14:m>
                  <m:oMath xmlns:m="http://schemas.openxmlformats.org/officeDocument/2006/math">
                    <m:f>
                      <m:fPr>
                        <m:ctrlPr>
                          <a:rPr lang="bg-BG" sz="2400" i="1">
                            <a:latin typeface="Cambria Math" panose="02040503050406030204" pitchFamily="18" charset="0"/>
                          </a:rPr>
                        </m:ctrlPr>
                      </m:fPr>
                      <m:num>
                        <m:r>
                          <a:rPr lang="en-US" sz="2400" i="1">
                            <a:latin typeface="Cambria Math" charset="0"/>
                          </a:rPr>
                          <m:t>𝑀𝑒𝑑𝑖𝑎𝑛</m:t>
                        </m:r>
                        <m:r>
                          <a:rPr lang="en-US" sz="2400" i="1">
                            <a:latin typeface="Cambria Math" charset="0"/>
                          </a:rPr>
                          <m:t>(</m:t>
                        </m:r>
                        <m:r>
                          <a:rPr lang="en-US" sz="2400" i="1">
                            <a:latin typeface="Cambria Math" charset="0"/>
                          </a:rPr>
                          <m:t>𝑋</m:t>
                        </m:r>
                        <m:r>
                          <a:rPr lang="en-US" sz="2400" i="1">
                            <a:latin typeface="Cambria Math" charset="0"/>
                          </a:rPr>
                          <m:t>)</m:t>
                        </m:r>
                      </m:num>
                      <m:den>
                        <m:r>
                          <a:rPr lang="en-US" sz="2400" i="1">
                            <a:latin typeface="Cambria Math" charset="0"/>
                          </a:rPr>
                          <m:t>𝑀𝑒𝑑𝑖𝑎𝑛</m:t>
                        </m:r>
                        <m:r>
                          <a:rPr lang="en-US" sz="2400" i="1">
                            <a:latin typeface="Cambria Math" charset="0"/>
                          </a:rPr>
                          <m:t>(</m:t>
                        </m:r>
                        <m:r>
                          <a:rPr lang="en-US" sz="2400" i="1">
                            <a:latin typeface="Cambria Math" charset="0"/>
                          </a:rPr>
                          <m:t>𝑌</m:t>
                        </m:r>
                        <m:r>
                          <a:rPr lang="en-US" sz="2400" i="1">
                            <a:latin typeface="Cambria Math" charset="0"/>
                          </a:rPr>
                          <m:t>)</m:t>
                        </m:r>
                      </m:den>
                    </m:f>
                  </m:oMath>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𝑋</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𝑌</m:t>
                              </m:r>
                            </m:e>
                          </m:d>
                        </m:e>
                      </m:func>
                      <m:r>
                        <a:rPr lang="en-US" b="0" i="1" smtClean="0">
                          <a:latin typeface="Cambria Math" charset="0"/>
                        </a:rPr>
                        <m:t>=</m:t>
                      </m:r>
                      <m:r>
                        <m:rPr>
                          <m:sty m:val="p"/>
                        </m:rPr>
                        <a:rPr lang="en-US" b="0" i="0" smtClean="0">
                          <a:latin typeface="Cambria Math" charset="0"/>
                        </a:rPr>
                        <m:t>log</m:t>
                      </m:r>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𝑋</m:t>
                          </m:r>
                        </m:num>
                        <m:den>
                          <m:r>
                            <a:rPr lang="en-US" b="0" i="1" smtClean="0">
                              <a:latin typeface="Cambria Math" charset="0"/>
                            </a:rPr>
                            <m:t>𝑌</m:t>
                          </m:r>
                        </m:den>
                      </m:f>
                      <m:r>
                        <a:rPr lang="en-US" b="0" i="1" smtClean="0">
                          <a:latin typeface="Cambria Math" charset="0"/>
                        </a:rPr>
                        <m:t>)</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charset="0"/>
                            </a:rPr>
                            <m:t>⁡(</m:t>
                          </m:r>
                          <m:r>
                            <a:rPr lang="en-US" b="0" i="1" smtClean="0">
                              <a:latin typeface="Cambria Math" charset="0"/>
                            </a:rPr>
                            <m:t>𝑥</m:t>
                          </m:r>
                          <m:r>
                            <a:rPr lang="en-US" b="0" i="1" smtClean="0">
                              <a:latin typeface="Cambria Math" charset="0"/>
                            </a:rPr>
                            <m:t>)</m:t>
                          </m:r>
                        </m:sup>
                      </m:sSup>
                      <m:r>
                        <a:rPr lang="en-US" b="0" i="1" smtClean="0">
                          <a:latin typeface="Cambria Math" charset="0"/>
                        </a:rPr>
                        <m:t>=</m:t>
                      </m:r>
                      <m:r>
                        <a:rPr lang="en-US" b="0" i="1" smtClean="0">
                          <a:latin typeface="Cambria Math" charset="0"/>
                        </a:rPr>
                        <m:t>𝑋</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r>
              <a:rPr lang="en-US" sz="2400" b="1" dirty="0"/>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algn="ctr"/>
            <a:r>
              <a:rPr lang="en-US" dirty="0"/>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r>
              <a:rPr lang="en-US" sz="2400" b="1" dirty="0"/>
              <a:t>Prop 2:</a:t>
            </a:r>
            <a:endParaRPr lang="en-US" b="1" dirty="0"/>
          </a:p>
        </p:txBody>
      </p:sp>
      <p:sp>
        <p:nvSpPr>
          <p:cNvPr id="23" name="TextBox 22"/>
          <p:cNvSpPr txBox="1"/>
          <p:nvPr/>
        </p:nvSpPr>
        <p:spPr>
          <a:xfrm>
            <a:off x="1524000" y="2602468"/>
            <a:ext cx="4114800" cy="369332"/>
          </a:xfrm>
          <a:prstGeom prst="rect">
            <a:avLst/>
          </a:prstGeom>
          <a:noFill/>
        </p:spPr>
        <p:txBody>
          <a:bodyPr wrap="square" rtlCol="0">
            <a:spAutoFit/>
          </a:bodyPr>
          <a:lstStyle/>
          <a:p>
            <a:pPr algn="ctr"/>
            <a:r>
              <a:rPr lang="en-US" dirty="0"/>
              <a:t>log(Median(X) =  Median(log(X)) </a:t>
            </a:r>
          </a:p>
        </p:txBody>
      </p:sp>
    </p:spTree>
    <p:extLst>
      <p:ext uri="{BB962C8B-B14F-4D97-AF65-F5344CB8AC3E}">
        <p14:creationId xmlns:p14="http://schemas.microsoft.com/office/powerpoint/2010/main" val="17699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a:spcBef>
                <a:spcPct val="0"/>
              </a:spcBef>
              <a:buClrTx/>
              <a:buFontTx/>
              <a:buNone/>
            </a:pPr>
            <a:r>
              <a:rPr lang="en-US" altLang="en-US" sz="1800" dirty="0"/>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a:spcBef>
                <a:spcPct val="0"/>
              </a:spcBef>
              <a:buClrTx/>
              <a:buFontTx/>
              <a:buNone/>
            </a:pPr>
            <a:r>
              <a:rPr lang="en-US" altLang="en-US" sz="1800" dirty="0"/>
              <a:t>The data for the women are as follows:</a:t>
            </a:r>
          </a:p>
          <a:p>
            <a:pPr>
              <a:spcBef>
                <a:spcPct val="0"/>
              </a:spcBef>
              <a:buClrTx/>
              <a:buFontTx/>
              <a:buNone/>
            </a:pPr>
            <a:r>
              <a:rPr lang="en-US" altLang="en-US" sz="1800" dirty="0"/>
              <a:t>156  109  137  115  152  140  154  178  111  123  126  126  137  165  129  200  150 140 116 120 130 131 130 140 142 117 118 145 130 145 </a:t>
            </a:r>
          </a:p>
          <a:p>
            <a:pPr>
              <a:spcBef>
                <a:spcPct val="0"/>
              </a:spcBef>
              <a:buClrTx/>
              <a:buFontTx/>
              <a:buNone/>
            </a:pPr>
            <a:r>
              <a:rPr lang="en-US" altLang="en-US" sz="1800" dirty="0"/>
              <a:t>The data for men are as follows:  </a:t>
            </a:r>
          </a:p>
          <a:p>
            <a:pPr>
              <a:spcBef>
                <a:spcPct val="0"/>
              </a:spcBef>
              <a:buClrTx/>
              <a:buFontTx/>
              <a:buNone/>
            </a:pPr>
            <a:r>
              <a:rPr lang="en-US" altLang="en-US" sz="1800" dirty="0"/>
              <a:t>118  140 114   180  115  126  92  169  139  121  132  75  88  113  151  70  115  187  114 116 117 145 149 150 120 121 117 129 92 110   </a:t>
            </a:r>
          </a:p>
          <a:p>
            <a:pPr>
              <a:spcBef>
                <a:spcPct val="0"/>
              </a:spcBef>
              <a:buClrTx/>
              <a:buFontTx/>
              <a:buNone/>
            </a:pPr>
            <a:r>
              <a:rPr lang="en-US" altLang="en-US" sz="1800" dirty="0"/>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w</a:t>
            </a:r>
            <a:r>
              <a:rPr lang="en-US" altLang="en-US" sz="2800" b="1" dirty="0">
                <a:solidFill>
                  <a:schemeClr val="tx2"/>
                </a:solidFill>
                <a:sym typeface="Symbol" pitchFamily="18" charset="2"/>
              </a:rPr>
              <a:t> &gt;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m </a:t>
            </a:r>
            <a:endParaRPr lang="en-US" altLang="en-US" sz="2800" b="1" dirty="0">
              <a:solidFill>
                <a:srgbClr val="FF0000"/>
              </a:solidFill>
              <a:sym typeface="Symbol" pitchFamily="18" charset="2"/>
            </a:endParaRPr>
          </a:p>
        </p:txBody>
      </p:sp>
      <p:sp>
        <p:nvSpPr>
          <p:cNvPr id="3" name="Slide Number Placeholder 2"/>
          <p:cNvSpPr>
            <a:spLocks noGrp="1"/>
          </p:cNvSpPr>
          <p:nvPr>
            <p:ph type="sldNum" sz="quarter" idx="12"/>
          </p:nvPr>
        </p:nvSpPr>
        <p:spPr/>
        <p:txBody>
          <a:bodyPr/>
          <a:lstStyle/>
          <a:p>
            <a:fld id="{240F1BDB-6CE4-495C-AC30-106FDA64768F}" type="slidenum">
              <a:rPr lang="en-US" smtClean="0"/>
              <a:t>79</a:t>
            </a:fld>
            <a:endParaRPr lang="en-US"/>
          </a:p>
        </p:txBody>
      </p:sp>
    </p:spTree>
    <p:extLst>
      <p:ext uri="{BB962C8B-B14F-4D97-AF65-F5344CB8AC3E}">
        <p14:creationId xmlns:p14="http://schemas.microsoft.com/office/powerpoint/2010/main" val="13640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22</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22</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37</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endParaRPr lang="en-US" dirty="0"/>
          </a:p>
        </p:txBody>
      </p:sp>
      <p:sp>
        <p:nvSpPr>
          <p:cNvPr id="6" name="Slide Number Placeholder 5"/>
          <p:cNvSpPr>
            <a:spLocks noGrp="1"/>
          </p:cNvSpPr>
          <p:nvPr>
            <p:ph type="sldNum" sz="quarter" idx="12"/>
          </p:nvPr>
        </p:nvSpPr>
        <p:spPr/>
        <p:txBody>
          <a:bodyPr/>
          <a:lstStyle/>
          <a:p>
            <a:fld id="{240F1BDB-6CE4-495C-AC30-106FDA64768F}" type="slidenum">
              <a:rPr lang="en-US" smtClean="0"/>
              <a:t>8</a:t>
            </a:fld>
            <a:endParaRPr lang="en-US"/>
          </a:p>
        </p:txBody>
      </p:sp>
    </p:spTree>
    <p:extLst>
      <p:ext uri="{BB962C8B-B14F-4D97-AF65-F5344CB8AC3E}">
        <p14:creationId xmlns:p14="http://schemas.microsoft.com/office/powerpoint/2010/main" val="5703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80</a:t>
            </a:fld>
            <a:endParaRPr lang="en-US"/>
          </a:p>
        </p:txBody>
      </p:sp>
    </p:spTree>
    <p:extLst>
      <p:ext uri="{BB962C8B-B14F-4D97-AF65-F5344CB8AC3E}">
        <p14:creationId xmlns:p14="http://schemas.microsoft.com/office/powerpoint/2010/main" val="4069320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fld id="{240F1BDB-6CE4-495C-AC30-106FDA64768F}" type="slidenum">
              <a:rPr lang="en-US" smtClean="0"/>
              <a:t>81</a:t>
            </a:fld>
            <a:endParaRPr lang="en-US"/>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993426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fld id="{240F1BDB-6CE4-495C-AC30-106FDA64768F}" type="slidenum">
              <a:rPr lang="en-US" smtClean="0"/>
              <a:t>82</a:t>
            </a:fld>
            <a:endParaRPr lang="en-US"/>
          </a:p>
        </p:txBody>
      </p:sp>
      <p:pic>
        <p:nvPicPr>
          <p:cNvPr id="5" name="Picture 4"/>
          <p:cNvPicPr>
            <a:picLocks noChangeAspect="1"/>
          </p:cNvPicPr>
          <p:nvPr/>
        </p:nvPicPr>
        <p:blipFill>
          <a:blip r:embed="rId2"/>
          <a:stretch>
            <a:fillRect/>
          </a:stretch>
        </p:blipFill>
        <p:spPr>
          <a:xfrm>
            <a:off x="1371600" y="1143000"/>
            <a:ext cx="6096000" cy="4087762"/>
          </a:xfrm>
          <a:prstGeom prst="rect">
            <a:avLst/>
          </a:prstGeom>
        </p:spPr>
      </p:pic>
    </p:spTree>
    <p:extLst>
      <p:ext uri="{BB962C8B-B14F-4D97-AF65-F5344CB8AC3E}">
        <p14:creationId xmlns:p14="http://schemas.microsoft.com/office/powerpoint/2010/main" val="3273326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r>
              <a:rPr lang="en-US" dirty="0"/>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fld id="{240F1BDB-6CE4-495C-AC30-106FDA64768F}" type="slidenum">
              <a:rPr lang="en-US" smtClean="0"/>
              <a:t>83</a:t>
            </a:fld>
            <a:endParaRPr lang="en-US"/>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700104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84</a:t>
            </a:fld>
            <a:endParaRPr lang="en-US"/>
          </a:p>
        </p:txBody>
      </p:sp>
    </p:spTree>
    <p:extLst>
      <p:ext uri="{BB962C8B-B14F-4D97-AF65-F5344CB8AC3E}">
        <p14:creationId xmlns:p14="http://schemas.microsoft.com/office/powerpoint/2010/main" val="40907914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r>
              <a:rPr lang="en-US" dirty="0"/>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r>
              <a:rPr lang="en-US" dirty="0"/>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240F1BDB-6CE4-495C-AC30-106FDA64768F}" type="slidenum">
              <a:rPr lang="en-US" smtClean="0"/>
              <a:t>85</a:t>
            </a:fld>
            <a:endParaRPr lang="en-US"/>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4145159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86</a:t>
            </a:fld>
            <a:endParaRPr lang="en-US"/>
          </a:p>
        </p:txBody>
      </p:sp>
    </p:spTree>
    <p:extLst>
      <p:ext uri="{BB962C8B-B14F-4D97-AF65-F5344CB8AC3E}">
        <p14:creationId xmlns:p14="http://schemas.microsoft.com/office/powerpoint/2010/main" val="2363291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fld id="{240F1BDB-6CE4-495C-AC30-106FDA64768F}" type="slidenum">
              <a:rPr lang="en-US" smtClean="0"/>
              <a:t>87</a:t>
            </a:fld>
            <a:endParaRPr lang="en-US"/>
          </a:p>
        </p:txBody>
      </p:sp>
    </p:spTree>
    <p:extLst>
      <p:ext uri="{BB962C8B-B14F-4D97-AF65-F5344CB8AC3E}">
        <p14:creationId xmlns:p14="http://schemas.microsoft.com/office/powerpoint/2010/main" val="122894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fld id="{240F1BDB-6CE4-495C-AC30-106FDA64768F}" type="slidenum">
              <a:rPr lang="en-US" smtClean="0"/>
              <a:t>88</a:t>
            </a:fld>
            <a:endParaRPr lang="en-US"/>
          </a:p>
        </p:txBody>
      </p:sp>
    </p:spTree>
    <p:extLst>
      <p:ext uri="{BB962C8B-B14F-4D97-AF65-F5344CB8AC3E}">
        <p14:creationId xmlns:p14="http://schemas.microsoft.com/office/powerpoint/2010/main" val="1077782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a:spcBef>
                    <a:spcPct val="0"/>
                  </a:spcBef>
                  <a:buClrTx/>
                  <a:buFontTx/>
                  <a:buNone/>
                </a:pPr>
                <a:r>
                  <a:rPr lang="en-US" altLang="en-US" sz="3600" i="1" dirty="0">
                    <a:solidFill>
                      <a:schemeClr val="tx2"/>
                    </a:solidFill>
                  </a:rPr>
                  <a:t>H</a:t>
                </a:r>
                <a:r>
                  <a:rPr lang="en-US" altLang="en-US" sz="3600" baseline="-25000" dirty="0">
                    <a:solidFill>
                      <a:schemeClr val="tx2"/>
                    </a:solidFill>
                  </a:rPr>
                  <a:t>0</a:t>
                </a:r>
                <a:r>
                  <a:rPr lang="en-US" altLang="en-US" sz="3600" dirty="0">
                    <a:solidFill>
                      <a:schemeClr val="tx2"/>
                    </a:solidFill>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 =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a:solidFill>
                              <a:schemeClr val="tx2"/>
                            </a:solidFill>
                            <a:latin typeface="Cambria Math" panose="02040503050406030204" pitchFamily="18" charset="0"/>
                            <a:sym typeface="Symbol" pitchFamily="18" charset="2"/>
                          </a:rPr>
                          <m:t>𝑀</m:t>
                        </m:r>
                      </m:sub>
                    </m:sSub>
                  </m:oMath>
                </a14:m>
                <a:endParaRPr lang="en-US" altLang="en-US" sz="3600" baseline="-25000" dirty="0">
                  <a:solidFill>
                    <a:schemeClr val="tx2"/>
                  </a:solidFill>
                  <a:sym typeface="Symbol" pitchFamily="18" charset="2"/>
                </a:endParaRPr>
              </a:p>
              <a:p>
                <a:pPr>
                  <a:spcBef>
                    <a:spcPct val="0"/>
                  </a:spcBef>
                  <a:buClrTx/>
                  <a:buFontTx/>
                  <a:buNone/>
                </a:pPr>
                <a:r>
                  <a:rPr lang="en-US" altLang="en-US" sz="3600" i="1" dirty="0">
                    <a:solidFill>
                      <a:schemeClr val="tx2"/>
                    </a:solidFill>
                    <a:sym typeface="Symbol" pitchFamily="18" charset="2"/>
                  </a:rPr>
                  <a:t>H</a:t>
                </a:r>
                <a:r>
                  <a:rPr lang="en-US" altLang="en-US" sz="3600" baseline="-25000" dirty="0">
                    <a:solidFill>
                      <a:schemeClr val="tx2"/>
                    </a:solidFill>
                    <a:sym typeface="Symbol" pitchFamily="18" charset="2"/>
                  </a:rPr>
                  <a:t>1</a:t>
                </a:r>
                <a:r>
                  <a:rPr lang="en-US" altLang="en-US" sz="3600" dirty="0">
                    <a:solidFill>
                      <a:schemeClr val="tx2"/>
                    </a:solidFill>
                    <a:sym typeface="Symbol" pitchFamily="18" charset="2"/>
                  </a:rPr>
                  <a:t>: </a:t>
                </a:r>
                <a14:m>
                  <m:oMath xmlns:m="http://schemas.openxmlformats.org/officeDocument/2006/math">
                    <m:sSub>
                      <m:sSubPr>
                        <m:ctrlPr>
                          <a:rPr lang="en-US" altLang="en-US" sz="3600" i="1">
                            <a:solidFill>
                              <a:schemeClr val="tx2"/>
                            </a:solidFill>
                            <a:latin typeface="Cambria Math" panose="02040503050406030204" pitchFamily="18" charset="0"/>
                            <a:sym typeface="Symbol" pitchFamily="18" charset="2"/>
                          </a:rPr>
                        </m:ctrlPr>
                      </m:sSubPr>
                      <m:e>
                        <m:r>
                          <a:rPr lang="en-US" altLang="en-US" sz="3600" b="0" i="1">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𝑊</m:t>
                        </m:r>
                      </m:sub>
                    </m:sSub>
                  </m:oMath>
                </a14:m>
                <a:r>
                  <a:rPr lang="en-US" altLang="en-US" sz="3600" dirty="0">
                    <a:solidFill>
                      <a:schemeClr val="tx2"/>
                    </a:solidFill>
                    <a:sym typeface="Symbol" pitchFamily="18" charset="2"/>
                  </a:rPr>
                  <a:t>&gt; </a:t>
                </a:r>
                <a14:m>
                  <m:oMath xmlns:m="http://schemas.openxmlformats.org/officeDocument/2006/math">
                    <m:sSub>
                      <m:sSubPr>
                        <m:ctrlPr>
                          <a:rPr lang="en-US" altLang="en-US" sz="3600" i="1" smtClean="0">
                            <a:solidFill>
                              <a:schemeClr val="tx2"/>
                            </a:solidFill>
                            <a:latin typeface="Cambria Math" panose="02040503050406030204" pitchFamily="18" charset="0"/>
                            <a:sym typeface="Symbol" pitchFamily="18" charset="2"/>
                          </a:rPr>
                        </m:ctrlPr>
                      </m:sSubPr>
                      <m:e>
                        <m:r>
                          <a:rPr lang="en-US" altLang="en-US" sz="3600" b="0" i="1" smtClean="0">
                            <a:solidFill>
                              <a:schemeClr val="tx2"/>
                            </a:solidFill>
                            <a:latin typeface="Cambria Math" panose="02040503050406030204" pitchFamily="18" charset="0"/>
                            <a:ea typeface="Cambria Math" panose="02040503050406030204" pitchFamily="18" charset="0"/>
                            <a:sym typeface="Symbol" pitchFamily="18" charset="2"/>
                          </a:rPr>
                          <m:t>𝜇</m:t>
                        </m:r>
                      </m:e>
                      <m:sub>
                        <m:r>
                          <a:rPr lang="en-US" altLang="en-US" sz="3600" b="0" i="1" smtClean="0">
                            <a:solidFill>
                              <a:schemeClr val="tx2"/>
                            </a:solidFill>
                            <a:latin typeface="Cambria Math" panose="02040503050406030204" pitchFamily="18" charset="0"/>
                            <a:sym typeface="Symbol" pitchFamily="18" charset="2"/>
                          </a:rPr>
                          <m:t>𝑀</m:t>
                        </m:r>
                      </m:sub>
                    </m:sSub>
                  </m:oMath>
                </a14:m>
                <a:r>
                  <a:rPr lang="en-US" altLang="en-US" sz="3600" b="1" i="1" baseline="-25000" dirty="0">
                    <a:solidFill>
                      <a:schemeClr val="tx2"/>
                    </a:solidFill>
                    <a:sym typeface="Symbol" pitchFamily="18" charset="2"/>
                  </a:rPr>
                  <a:t> </a:t>
                </a:r>
                <a:endParaRPr lang="en-US" altLang="en-US" sz="3600" b="1" dirty="0">
                  <a:solidFill>
                    <a:srgbClr val="FF0000"/>
                  </a:solidFill>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240F1BDB-6CE4-495C-AC30-106FDA64768F}" type="slidenum">
              <a:rPr lang="en-US" smtClean="0"/>
              <a:t>89</a:t>
            </a:fld>
            <a:endParaRPr lang="en-US"/>
          </a:p>
        </p:txBody>
      </p:sp>
    </p:spTree>
    <p:extLst>
      <p:ext uri="{BB962C8B-B14F-4D97-AF65-F5344CB8AC3E}">
        <p14:creationId xmlns:p14="http://schemas.microsoft.com/office/powerpoint/2010/main" val="28306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r>
                  <a:rPr lang="en-US" sz="2800" dirty="0"/>
                  <a:t>Ho: </a:t>
                </a:r>
                <a14:m>
                  <m:oMath xmlns:m="http://schemas.openxmlformats.org/officeDocument/2006/math">
                    <m:r>
                      <a:rPr lang="en-US" sz="3200" i="1" smtClean="0">
                        <a:latin typeface="Cambria Math"/>
                      </a:rPr>
                      <m:t>µ</m:t>
                    </m:r>
                    <m:r>
                      <a:rPr lang="en-US" sz="3200" b="0" i="1" smtClean="0">
                        <a:latin typeface="Cambria Math"/>
                      </a:rPr>
                      <m:t>=</m:t>
                    </m:r>
                    <m:r>
                      <a:rPr lang="en-US" sz="3200" b="0" i="1" smtClean="0">
                        <a:latin typeface="Cambria Math" panose="02040503050406030204" pitchFamily="18" charset="0"/>
                      </a:rPr>
                      <m:t>37</m:t>
                    </m:r>
                  </m:oMath>
                </a14:m>
                <a:endParaRPr lang="en-US" sz="2800" dirty="0"/>
              </a:p>
              <a:p>
                <a:r>
                  <a:rPr lang="en-US" sz="2800" dirty="0"/>
                  <a:t>Ha: </a:t>
                </a:r>
                <a14:m>
                  <m:oMath xmlns:m="http://schemas.openxmlformats.org/officeDocument/2006/math">
                    <m:r>
                      <a:rPr lang="en-US" sz="2800" i="1" smtClean="0">
                        <a:latin typeface="Cambria Math"/>
                      </a:rPr>
                      <m:t>µ</m:t>
                    </m:r>
                    <m:r>
                      <a:rPr lang="en-US" sz="2800" i="1">
                        <a:latin typeface="Cambria Math"/>
                      </a:rPr>
                      <m:t>≠</m:t>
                    </m:r>
                    <m:r>
                      <a:rPr lang="en-US" sz="2800" b="0" i="1" smtClean="0">
                        <a:latin typeface="Cambria Math" panose="02040503050406030204" pitchFamily="18" charset="0"/>
                      </a:rPr>
                      <m:t>37</m:t>
                    </m:r>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r>
                  <a:rPr lang="en-US" dirty="0"/>
                  <a:t>What do you think would happen if we tested Ho: </a:t>
                </a:r>
                <a14:m>
                  <m:oMath xmlns:m="http://schemas.openxmlformats.org/officeDocument/2006/math">
                    <m:r>
                      <a:rPr lang="en-US" i="1">
                        <a:latin typeface="Cambria Math"/>
                      </a:rPr>
                      <m:t>µ=</m:t>
                    </m:r>
                    <m:r>
                      <a:rPr lang="en-US" b="0" i="1" smtClean="0">
                        <a:latin typeface="Cambria Math" panose="02040503050406030204" pitchFamily="18" charset="0"/>
                      </a:rPr>
                      <m:t>31</m:t>
                    </m:r>
                  </m:oMath>
                </a14:m>
                <a:r>
                  <a:rPr lang="en-US" sz="1600" dirty="0"/>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0F1BDB-6CE4-495C-AC30-106FDA64768F}" type="slidenum">
              <a:rPr lang="en-US" smtClean="0"/>
              <a:t>9</a:t>
            </a:fld>
            <a:endParaRPr lang="en-US"/>
          </a:p>
        </p:txBody>
      </p:sp>
    </p:spTree>
    <p:extLst>
      <p:ext uri="{BB962C8B-B14F-4D97-AF65-F5344CB8AC3E}">
        <p14:creationId xmlns:p14="http://schemas.microsoft.com/office/powerpoint/2010/main" val="14401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fld id="{240F1BDB-6CE4-495C-AC30-106FDA64768F}" type="slidenum">
              <a:rPr lang="en-US" smtClean="0"/>
              <a:t>90</a:t>
            </a:fld>
            <a:endParaRPr lang="en-US"/>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95,58</m:t>
                          </m:r>
                        </m:sub>
                      </m:sSub>
                      <m:r>
                        <a:rPr lang="en-US" b="0" i="1" smtClean="0">
                          <a:latin typeface="Cambria Math"/>
                        </a:rPr>
                        <m:t>=</m:t>
                      </m:r>
                      <m:r>
                        <a:rPr lang="en-US" b="0" i="1" smtClean="0">
                          <a:latin typeface="Cambria Math" panose="02040503050406030204" pitchFamily="18" charset="0"/>
                        </a:rPr>
                        <m:t>1.67</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5</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r>
              <a:rPr lang="en-US" dirty="0" err="1"/>
              <a:t>df</a:t>
            </a:r>
            <a:r>
              <a:rPr lang="en-US" dirty="0"/>
              <a:t>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m:rPr>
                        <m:sty m:val="p"/>
                      </m:rPr>
                      <a:rPr lang="en-US" b="0" i="0" baseline="-25000" smtClean="0">
                        <a:latin typeface="Cambria Math" panose="02040503050406030204" pitchFamily="18" charset="0"/>
                      </a:rPr>
                      <m:t>W</m:t>
                    </m:r>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M</m:t>
                    </m:r>
                  </m:oMath>
                </a14:m>
                <a:endParaRPr lang="en-US" baseline="-25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1956304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0F1BDB-6CE4-495C-AC30-106FDA64768F}" type="slidenum">
              <a:rPr lang="en-US" smtClean="0"/>
              <a:t>91</a:t>
            </a:fld>
            <a:endParaRPr lang="en-US"/>
          </a:p>
        </p:txBody>
      </p:sp>
    </p:spTree>
    <p:extLst>
      <p:ext uri="{BB962C8B-B14F-4D97-AF65-F5344CB8AC3E}">
        <p14:creationId xmlns:p14="http://schemas.microsoft.com/office/powerpoint/2010/main" val="270302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r>
              <a:rPr lang="en-US" sz="2400" dirty="0"/>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 0</a:t>
                </a:r>
              </a:p>
              <a:p>
                <a:r>
                  <a:rPr lang="en-US" sz="1600" dirty="0"/>
                  <a:t>Ha: </a:t>
                </a:r>
                <a14:m>
                  <m:oMath xmlns:m="http://schemas.openxmlformats.org/officeDocument/2006/math">
                    <m:r>
                      <a:rPr lang="en-US" i="1">
                        <a:latin typeface="Cambria Math"/>
                      </a:rPr>
                      <m:t>µ</m:t>
                    </m:r>
                    <m:r>
                      <a:rPr lang="en-US" b="0" i="1" baseline="-25000" smtClean="0">
                        <a:latin typeface="Cambria Math" panose="02040503050406030204" pitchFamily="18" charset="0"/>
                      </a:rPr>
                      <m:t>𝑊</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𝑀</m:t>
                    </m:r>
                  </m:oMath>
                </a14:m>
                <a:r>
                  <a:rPr lang="en-US" sz="1600" dirty="0"/>
                  <a:t> </a:t>
                </a:r>
                <a14:m>
                  <m:oMath xmlns:m="http://schemas.openxmlformats.org/officeDocument/2006/math">
                    <m:r>
                      <a:rPr lang="en-US" sz="1600" b="0" i="1" dirty="0" smtClean="0">
                        <a:latin typeface="Cambria Math" panose="02040503050406030204" pitchFamily="18" charset="0"/>
                      </a:rPr>
                      <m:t>&gt; </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e>
                          </m:acc>
                          <m:r>
                            <a:rPr lang="en-US" sz="1200" b="0" i="1" baseline="-25000" smtClean="0">
                              <a:latin typeface="Cambria Math" panose="02040503050406030204" pitchFamily="18" charset="0"/>
                            </a:rPr>
                            <m:t>𝑊</m:t>
                          </m:r>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e>
                          </m:acc>
                          <m:r>
                            <a:rPr lang="en-US" sz="1200" b="0" i="1" baseline="-25000"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=2.08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algn="ctr"/>
                <a:r>
                  <a:rPr lang="en-US" dirty="0"/>
                  <a:t>We would like to test the claim that the mean SSHA score of the men is less than the mean score of women</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M</a:t>
                </a:r>
                <a:r>
                  <a:rPr lang="en-US" dirty="0"/>
                  <a:t> = 30 and </a:t>
                </a:r>
                <a:r>
                  <a:rPr lang="en-US" dirty="0" err="1"/>
                  <a:t>n</a:t>
                </a:r>
                <a:r>
                  <a:rPr lang="en-US" baseline="-25000" dirty="0" err="1"/>
                  <a:t>W</a:t>
                </a:r>
                <a:r>
                  <a:rPr lang="en-US" dirty="0"/>
                  <a:t> = 30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M</a:t>
                </a:r>
                <a:r>
                  <a:rPr lang="en-US" dirty="0"/>
                  <a:t> = 124.2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W</m:t>
                    </m:r>
                  </m:oMath>
                </a14:m>
                <a:r>
                  <a:rPr lang="en-US" dirty="0"/>
                  <a:t> = 137.1 and </a:t>
                </a:r>
                <a:r>
                  <a:rPr lang="en-US" dirty="0" err="1"/>
                  <a:t>s</a:t>
                </a:r>
                <a:r>
                  <a:rPr lang="en-US" baseline="-25000" dirty="0" err="1"/>
                  <a:t>M</a:t>
                </a:r>
                <a:r>
                  <a:rPr lang="en-US" dirty="0"/>
                  <a:t> = 27.2 </a:t>
                </a:r>
                <a:r>
                  <a:rPr lang="en-US" dirty="0" err="1"/>
                  <a:t>s</a:t>
                </a:r>
                <a:r>
                  <a:rPr lang="en-US" baseline="-25000" dirty="0" err="1"/>
                  <a:t>W</a:t>
                </a:r>
                <a:r>
                  <a:rPr lang="en-US" dirty="0"/>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8781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fld id="{240F1BDB-6CE4-495C-AC30-106FDA64768F}" type="slidenum">
              <a:rPr lang="en-US" smtClean="0"/>
              <a:t>93</a:t>
            </a:fld>
            <a:endParaRPr lang="en-US"/>
          </a:p>
        </p:txBody>
      </p:sp>
    </p:spTree>
    <p:extLst>
      <p:ext uri="{BB962C8B-B14F-4D97-AF65-F5344CB8AC3E}">
        <p14:creationId xmlns:p14="http://schemas.microsoft.com/office/powerpoint/2010/main" val="2704218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fld id="{240F1BDB-6CE4-495C-AC30-106FDA64768F}" type="slidenum">
              <a:rPr lang="en-US" smtClean="0"/>
              <a:t>94</a:t>
            </a:fld>
            <a:endParaRPr lang="en-US"/>
          </a:p>
        </p:txBody>
      </p:sp>
    </p:spTree>
    <p:extLst>
      <p:ext uri="{BB962C8B-B14F-4D97-AF65-F5344CB8AC3E}">
        <p14:creationId xmlns:p14="http://schemas.microsoft.com/office/powerpoint/2010/main" val="3755749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0F1BDB-6CE4-495C-AC30-106FDA64768F}" type="slidenum">
              <a:rPr lang="en-US" smtClean="0"/>
              <a:t>95</a:t>
            </a:fld>
            <a:endParaRPr lang="en-US"/>
          </a:p>
        </p:txBody>
      </p:sp>
    </p:spTree>
    <p:extLst>
      <p:ext uri="{BB962C8B-B14F-4D97-AF65-F5344CB8AC3E}">
        <p14:creationId xmlns:p14="http://schemas.microsoft.com/office/powerpoint/2010/main" val="40954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algn="ctr"/>
            <a:r>
              <a:rPr lang="en-US" sz="2000" b="1" dirty="0"/>
              <a:t>Scope of Inference: </a:t>
            </a:r>
            <a:r>
              <a:rPr lang="en-US" sz="2000" dirty="0"/>
              <a:t>Since the study is between women and men, the subjects cannot be randomly assigned to the two groups, and we have an observational study.  For this reason, we cannot make any causal inference and must limit our conclusions to differences of group means.  </a:t>
            </a:r>
          </a:p>
          <a:p>
            <a:pPr algn="ctr"/>
            <a:r>
              <a:rPr lang="en-US" sz="2000" dirty="0"/>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fld id="{240F1BDB-6CE4-495C-AC30-106FDA64768F}" type="slidenum">
              <a:rPr lang="en-US" smtClean="0"/>
              <a:t>96</a:t>
            </a:fld>
            <a:endParaRPr lang="en-US"/>
          </a:p>
        </p:txBody>
      </p:sp>
    </p:spTree>
    <p:extLst>
      <p:ext uri="{BB962C8B-B14F-4D97-AF65-F5344CB8AC3E}">
        <p14:creationId xmlns:p14="http://schemas.microsoft.com/office/powerpoint/2010/main" val="8411653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FULL EXAMPLE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40F1BDB-6CE4-495C-AC30-106FDA64768F}" type="slidenum">
              <a:rPr lang="en-US" smtClean="0"/>
              <a:t>97</a:t>
            </a:fld>
            <a:endParaRPr lang="en-US"/>
          </a:p>
        </p:txBody>
      </p:sp>
    </p:spTree>
    <p:extLst>
      <p:ext uri="{BB962C8B-B14F-4D97-AF65-F5344CB8AC3E}">
        <p14:creationId xmlns:p14="http://schemas.microsoft.com/office/powerpoint/2010/main" val="3713310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a:spcBef>
                <a:spcPct val="0"/>
              </a:spcBef>
              <a:buClrTx/>
              <a:buFontTx/>
              <a:buNone/>
            </a:pPr>
            <a:r>
              <a:rPr lang="en-US" altLang="en-US" sz="2800" b="1" i="1" dirty="0">
                <a:solidFill>
                  <a:schemeClr val="tx2"/>
                </a:solidFill>
              </a:rPr>
              <a:t>H</a:t>
            </a:r>
            <a:r>
              <a:rPr lang="en-US" altLang="en-US" sz="2800" b="1" baseline="-25000" dirty="0">
                <a:solidFill>
                  <a:schemeClr val="tx2"/>
                </a:solidFill>
              </a:rPr>
              <a:t>0</a:t>
            </a:r>
            <a:r>
              <a:rPr lang="en-US" altLang="en-US" sz="2800" b="1" dirty="0">
                <a:solidFill>
                  <a:schemeClr val="tx2"/>
                </a:solidFill>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a:t>
            </a:r>
            <a:r>
              <a:rPr lang="en-US" altLang="en-US" sz="2800" b="1" dirty="0">
                <a:solidFill>
                  <a:schemeClr val="tx2"/>
                </a:solidFill>
                <a:sym typeface="Symbol" pitchFamily="18" charset="2"/>
              </a:rPr>
              <a:t> =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endParaRPr lang="en-US" altLang="en-US" sz="2800" b="1" baseline="-25000" dirty="0">
              <a:solidFill>
                <a:schemeClr val="tx2"/>
              </a:solidFill>
              <a:sym typeface="Symbol" pitchFamily="18" charset="2"/>
            </a:endParaRPr>
          </a:p>
          <a:p>
            <a:pPr>
              <a:spcBef>
                <a:spcPct val="0"/>
              </a:spcBef>
              <a:buClrTx/>
              <a:buFontTx/>
              <a:buNone/>
            </a:pPr>
            <a:r>
              <a:rPr lang="en-US" altLang="en-US" sz="2800" b="1" i="1" dirty="0">
                <a:solidFill>
                  <a:schemeClr val="tx2"/>
                </a:solidFill>
                <a:sym typeface="Symbol" pitchFamily="18" charset="2"/>
              </a:rPr>
              <a:t>H</a:t>
            </a:r>
            <a:r>
              <a:rPr lang="en-US" altLang="en-US" sz="2800" b="1" baseline="-25000" dirty="0">
                <a:solidFill>
                  <a:schemeClr val="tx2"/>
                </a:solidFill>
                <a:sym typeface="Symbol" pitchFamily="18" charset="2"/>
              </a:rPr>
              <a:t>1</a:t>
            </a:r>
            <a:r>
              <a:rPr lang="en-US" altLang="en-US" sz="2800" b="1" dirty="0">
                <a:solidFill>
                  <a:schemeClr val="tx2"/>
                </a:solidFill>
                <a:sym typeface="Symbol" pitchFamily="18" charset="2"/>
              </a:rPr>
              <a: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S</a:t>
            </a:r>
            <a:r>
              <a:rPr lang="en-US" altLang="en-US" sz="2800" b="1" dirty="0">
                <a:solidFill>
                  <a:schemeClr val="tx2"/>
                </a:solidFill>
                <a:sym typeface="Symbol" pitchFamily="18" charset="2"/>
              </a:rPr>
              <a:t> &lt; </a:t>
            </a:r>
            <a:r>
              <a:rPr lang="en-US" altLang="en-US" sz="2800" b="1" i="1" dirty="0">
                <a:solidFill>
                  <a:schemeClr val="tx2"/>
                </a:solidFill>
                <a:sym typeface="Symbol" pitchFamily="18" charset="2"/>
              </a:rPr>
              <a:t></a:t>
            </a:r>
            <a:r>
              <a:rPr lang="en-US" altLang="en-US" sz="2800" b="1" i="1" baseline="-25000" dirty="0">
                <a:solidFill>
                  <a:schemeClr val="tx2"/>
                </a:solidFill>
                <a:sym typeface="Symbol" pitchFamily="18" charset="2"/>
              </a:rPr>
              <a:t>U </a:t>
            </a:r>
            <a:endParaRPr lang="en-US" altLang="en-US" sz="2800" b="1" dirty="0">
              <a:solidFill>
                <a:srgbClr val="FF0000"/>
              </a:solidFill>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fld id="{240F1BDB-6CE4-495C-AC30-106FDA64768F}" type="slidenum">
              <a:rPr lang="en-US" smtClean="0"/>
              <a:t>98</a:t>
            </a:fld>
            <a:endParaRPr lang="en-US"/>
          </a:p>
        </p:txBody>
      </p:sp>
    </p:spTree>
    <p:extLst>
      <p:ext uri="{BB962C8B-B14F-4D97-AF65-F5344CB8AC3E}">
        <p14:creationId xmlns:p14="http://schemas.microsoft.com/office/powerpoint/2010/main" val="37060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fld id="{240F1BDB-6CE4-495C-AC30-106FDA64768F}" type="slidenum">
              <a:rPr lang="en-US" smtClean="0"/>
              <a:t>99</a:t>
            </a:fld>
            <a:endParaRPr lang="en-US"/>
          </a:p>
        </p:txBody>
      </p:sp>
    </p:spTree>
    <p:extLst>
      <p:ext uri="{BB962C8B-B14F-4D97-AF65-F5344CB8AC3E}">
        <p14:creationId xmlns:p14="http://schemas.microsoft.com/office/powerpoint/2010/main" val="1799749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18861</TotalTime>
  <Words>7206</Words>
  <Application>Microsoft Office PowerPoint</Application>
  <PresentationFormat>On-screen Show (4:3)</PresentationFormat>
  <Paragraphs>732</Paragraphs>
  <Slides>112</Slides>
  <Notes>7</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1" baseType="lpstr">
      <vt:lpstr>ＭＳ Ｐゴシック</vt:lpstr>
      <vt:lpstr>Arial</vt:lpstr>
      <vt:lpstr>Calibri</vt:lpstr>
      <vt:lpstr>Cambria Math</vt:lpstr>
      <vt:lpstr>Symbol</vt:lpstr>
      <vt:lpstr>Times New Roman</vt:lpstr>
      <vt:lpstr>Wingdings</vt:lpstr>
      <vt:lpstr>Office Theme</vt:lpstr>
      <vt:lpstr>Graph Sheet</vt:lpstr>
      <vt:lpstr>Chapter 3</vt:lpstr>
      <vt:lpstr>Confidence Intervals and Hypothesis Tests</vt:lpstr>
      <vt:lpstr>PowerPoint Presentation</vt:lpstr>
      <vt:lpstr>The Take Away</vt:lpstr>
      <vt:lpstr>Let’s Look at this Equivalence from the Hypothesis Test Point of View!</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A Complete Analysis:</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LET’S TRY SOME!</vt:lpstr>
      <vt:lpstr>Happiness Study</vt:lpstr>
      <vt:lpstr>Happiness Study</vt:lpstr>
      <vt:lpstr>Mice Study</vt:lpstr>
      <vt:lpstr>Mice Study</vt:lpstr>
      <vt:lpstr>Transformations</vt:lpstr>
      <vt:lpstr>Log Transformation</vt:lpstr>
      <vt:lpstr>Example Write Ups…. </vt:lpstr>
      <vt:lpstr>Cloud Seeding!</vt:lpstr>
      <vt:lpstr>PowerPoint Presentation</vt:lpstr>
      <vt:lpstr>Cloud Seeding: Original Data</vt:lpstr>
      <vt:lpstr>After Log Transformation</vt:lpstr>
      <vt:lpstr>T Test and Confidence!!!</vt:lpstr>
      <vt:lpstr>Cloud Seeding Book Example</vt:lpstr>
      <vt:lpstr>Recap: The Take Away</vt:lpstr>
      <vt:lpstr>Appendix</vt:lpstr>
      <vt:lpstr>Log Transformations: Theory</vt:lpstr>
      <vt:lpstr>Log Transformations: Theory</vt:lpstr>
      <vt:lpstr>Log (base e) Transformations: Theory</vt:lpstr>
      <vt:lpstr>Log (base 10) Transformations: Theory</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ANOTHER FULL EXAMPLE</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Bivin Sadler</dc:creator>
  <cp:lastModifiedBy>User</cp:lastModifiedBy>
  <cp:revision>154</cp:revision>
  <dcterms:created xsi:type="dcterms:W3CDTF">2014-09-09T15:34:14Z</dcterms:created>
  <dcterms:modified xsi:type="dcterms:W3CDTF">2018-01-19T04:52:40Z</dcterms:modified>
</cp:coreProperties>
</file>